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99" r:id="rId1"/>
  </p:sldMasterIdLst>
  <p:notesMasterIdLst>
    <p:notesMasterId r:id="rId30"/>
  </p:notesMasterIdLst>
  <p:sldIdLst>
    <p:sldId id="256" r:id="rId2"/>
    <p:sldId id="257" r:id="rId3"/>
    <p:sldId id="273" r:id="rId4"/>
    <p:sldId id="274" r:id="rId5"/>
    <p:sldId id="258" r:id="rId6"/>
    <p:sldId id="275" r:id="rId7"/>
    <p:sldId id="259" r:id="rId8"/>
    <p:sldId id="276" r:id="rId9"/>
    <p:sldId id="260" r:id="rId10"/>
    <p:sldId id="277" r:id="rId11"/>
    <p:sldId id="261" r:id="rId12"/>
    <p:sldId id="262" r:id="rId13"/>
    <p:sldId id="263" r:id="rId14"/>
    <p:sldId id="264" r:id="rId15"/>
    <p:sldId id="265" r:id="rId16"/>
    <p:sldId id="266" r:id="rId17"/>
    <p:sldId id="278" r:id="rId18"/>
    <p:sldId id="267" r:id="rId19"/>
    <p:sldId id="268" r:id="rId20"/>
    <p:sldId id="269" r:id="rId21"/>
    <p:sldId id="270" r:id="rId22"/>
    <p:sldId id="282" r:id="rId23"/>
    <p:sldId id="271" r:id="rId24"/>
    <p:sldId id="279" r:id="rId25"/>
    <p:sldId id="272" r:id="rId26"/>
    <p:sldId id="280" r:id="rId27"/>
    <p:sldId id="281"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815" autoAdjust="0"/>
  </p:normalViewPr>
  <p:slideViewPr>
    <p:cSldViewPr snapToGrid="0">
      <p:cViewPr varScale="1">
        <p:scale>
          <a:sx n="61" d="100"/>
          <a:sy n="61" d="100"/>
        </p:scale>
        <p:origin x="10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A77EF-9076-4D4E-9C52-0004F64E7CE4}" type="datetimeFigureOut">
              <a:rPr lang="en-US" smtClean="0"/>
              <a:t>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79599-CC7E-4EA5-B0A5-39D754AD8911}" type="slidenum">
              <a:rPr lang="en-US" smtClean="0"/>
              <a:t>‹#›</a:t>
            </a:fld>
            <a:endParaRPr lang="en-US"/>
          </a:p>
        </p:txBody>
      </p:sp>
    </p:spTree>
    <p:extLst>
      <p:ext uri="{BB962C8B-B14F-4D97-AF65-F5344CB8AC3E}">
        <p14:creationId xmlns:p14="http://schemas.microsoft.com/office/powerpoint/2010/main" val="136148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an APRN working as a primary care provider offering preventative care. The term ‘APRNs’ includes nurse practitioners, clinical nurses specialists, nurse anesthetists, and nurse-midwives. We provide primary care services, such as assessing, diagnosing, and treating illnesses. We also offer services in community-based settings, with services ranging from primary and preventive care to mental health to reproductive health care. The demand for APRNs is increasing to meet the needs and participate as critical members of health care teams. </a:t>
            </a:r>
          </a:p>
        </p:txBody>
      </p:sp>
      <p:sp>
        <p:nvSpPr>
          <p:cNvPr id="4" name="Slide Number Placeholder 3"/>
          <p:cNvSpPr>
            <a:spLocks noGrp="1"/>
          </p:cNvSpPr>
          <p:nvPr>
            <p:ph type="sldNum" sz="quarter" idx="10"/>
          </p:nvPr>
        </p:nvSpPr>
        <p:spPr/>
        <p:txBody>
          <a:bodyPr/>
          <a:lstStyle/>
          <a:p>
            <a:fld id="{7C579599-CC7E-4EA5-B0A5-39D754AD8911}" type="slidenum">
              <a:rPr lang="en-US" smtClean="0"/>
              <a:t>2</a:t>
            </a:fld>
            <a:endParaRPr lang="en-US"/>
          </a:p>
        </p:txBody>
      </p:sp>
    </p:spTree>
    <p:extLst>
      <p:ext uri="{BB962C8B-B14F-4D97-AF65-F5344CB8AC3E}">
        <p14:creationId xmlns:p14="http://schemas.microsoft.com/office/powerpoint/2010/main" val="337685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Stakeholders include any person, group, or organization interested or concerned in an organization. They affect the organization’s actions, policies, objectives, and success or failure. The key stakeholders include patients, providers, payers, and policymakers. Other stakeholders include the industry, regulators, the research community, and the media (</a:t>
            </a:r>
            <a:r>
              <a:rPr lang="en-US" dirty="0" err="1"/>
              <a:t>Lübbeke</a:t>
            </a:r>
            <a:r>
              <a:rPr lang="en-US" dirty="0"/>
              <a:t> et al., 2019). Stakeholder needs and interests differ and affect their support for the healthcare business. </a:t>
            </a:r>
          </a:p>
        </p:txBody>
      </p:sp>
      <p:sp>
        <p:nvSpPr>
          <p:cNvPr id="4" name="Slide Number Placeholder 3"/>
          <p:cNvSpPr>
            <a:spLocks noGrp="1"/>
          </p:cNvSpPr>
          <p:nvPr>
            <p:ph type="sldNum" sz="quarter" idx="10"/>
          </p:nvPr>
        </p:nvSpPr>
        <p:spPr/>
        <p:txBody>
          <a:bodyPr/>
          <a:lstStyle/>
          <a:p>
            <a:fld id="{7C579599-CC7E-4EA5-B0A5-39D754AD8911}" type="slidenum">
              <a:rPr lang="en-US" smtClean="0"/>
              <a:t>11</a:t>
            </a:fld>
            <a:endParaRPr lang="en-US"/>
          </a:p>
        </p:txBody>
      </p:sp>
    </p:spTree>
    <p:extLst>
      <p:ext uri="{BB962C8B-B14F-4D97-AF65-F5344CB8AC3E}">
        <p14:creationId xmlns:p14="http://schemas.microsoft.com/office/powerpoint/2010/main" val="427953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for healthcare providers includes claims to private insurance providers or government payers like Medicaid and Medicare through reimbursement. The selected reimbursement method, FFS, reimburses for all services providers, including supplies (Ikegami, 2015). After the patient receives a medical service, the provider sends a claim to the providers responsible for covering the costs. Negotiation with private insurance about reimbursement rates is acceptable. FFS has more successful financial outcomes than other reimbursement methods, which is vital for the business's financial performance. </a:t>
            </a:r>
          </a:p>
        </p:txBody>
      </p:sp>
      <p:sp>
        <p:nvSpPr>
          <p:cNvPr id="4" name="Slide Number Placeholder 3"/>
          <p:cNvSpPr>
            <a:spLocks noGrp="1"/>
          </p:cNvSpPr>
          <p:nvPr>
            <p:ph type="sldNum" sz="quarter" idx="10"/>
          </p:nvPr>
        </p:nvSpPr>
        <p:spPr/>
        <p:txBody>
          <a:bodyPr/>
          <a:lstStyle/>
          <a:p>
            <a:fld id="{7C579599-CC7E-4EA5-B0A5-39D754AD8911}" type="slidenum">
              <a:rPr lang="en-US" smtClean="0"/>
              <a:t>12</a:t>
            </a:fld>
            <a:endParaRPr lang="en-US"/>
          </a:p>
        </p:txBody>
      </p:sp>
    </p:spTree>
    <p:extLst>
      <p:ext uri="{BB962C8B-B14F-4D97-AF65-F5344CB8AC3E}">
        <p14:creationId xmlns:p14="http://schemas.microsoft.com/office/powerpoint/2010/main" val="131722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issues with the health insurance, including higher tariffs for the insured clients, leading to elevated payout for the insurance companies, the consequence being higher premiums that translate to increased health care costs. Many healthcare providers and patients are also misusing group insurance. The business's primary income is through reimbursement, and the uneven insurance coverage of certain populations affects patient care delivery and preventive care initiatives. </a:t>
            </a:r>
          </a:p>
        </p:txBody>
      </p:sp>
      <p:sp>
        <p:nvSpPr>
          <p:cNvPr id="4" name="Slide Number Placeholder 3"/>
          <p:cNvSpPr>
            <a:spLocks noGrp="1"/>
          </p:cNvSpPr>
          <p:nvPr>
            <p:ph type="sldNum" sz="quarter" idx="10"/>
          </p:nvPr>
        </p:nvSpPr>
        <p:spPr/>
        <p:txBody>
          <a:bodyPr/>
          <a:lstStyle/>
          <a:p>
            <a:fld id="{7C579599-CC7E-4EA5-B0A5-39D754AD8911}" type="slidenum">
              <a:rPr lang="en-US" smtClean="0"/>
              <a:t>13</a:t>
            </a:fld>
            <a:endParaRPr lang="en-US"/>
          </a:p>
        </p:txBody>
      </p:sp>
    </p:spTree>
    <p:extLst>
      <p:ext uri="{BB962C8B-B14F-4D97-AF65-F5344CB8AC3E}">
        <p14:creationId xmlns:p14="http://schemas.microsoft.com/office/powerpoint/2010/main" val="3497918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increasing demand for nurses places them at an advantage during contract negotiations. APRNs should consider negotiating salary, work schedules, insurance benefits, bonuses, continuing education fees, and other benefits they consider crucial and relevant to practice (Health Careers, 2019). Standard contracts include salary, overtime, and start date. Medical contracts are inclusive of many other terms of negotiation, including reimbursement, schedule flexibility, and bonuses. </a:t>
            </a:r>
          </a:p>
        </p:txBody>
      </p:sp>
      <p:sp>
        <p:nvSpPr>
          <p:cNvPr id="4" name="Slide Number Placeholder 3"/>
          <p:cNvSpPr>
            <a:spLocks noGrp="1"/>
          </p:cNvSpPr>
          <p:nvPr>
            <p:ph type="sldNum" sz="quarter" idx="10"/>
          </p:nvPr>
        </p:nvSpPr>
        <p:spPr/>
        <p:txBody>
          <a:bodyPr/>
          <a:lstStyle/>
          <a:p>
            <a:fld id="{7C579599-CC7E-4EA5-B0A5-39D754AD8911}" type="slidenum">
              <a:rPr lang="en-US" smtClean="0"/>
              <a:t>15</a:t>
            </a:fld>
            <a:endParaRPr lang="en-US"/>
          </a:p>
        </p:txBody>
      </p:sp>
    </p:spTree>
    <p:extLst>
      <p:ext uri="{BB962C8B-B14F-4D97-AF65-F5344CB8AC3E}">
        <p14:creationId xmlns:p14="http://schemas.microsoft.com/office/powerpoint/2010/main" val="2631861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median starting salary for a registered is $113,930 yearly, and the median compensation is $109,000. APRNs should consider using the median RN salary as the starting salary and demanding salary increase at a constant yearly rate, 6%. Vacation days, work schedule, and part-time are vital components of an APRN employment contract and should be negotiated before signing the contract. </a:t>
            </a:r>
          </a:p>
        </p:txBody>
      </p:sp>
      <p:sp>
        <p:nvSpPr>
          <p:cNvPr id="4" name="Slide Number Placeholder 3"/>
          <p:cNvSpPr>
            <a:spLocks noGrp="1"/>
          </p:cNvSpPr>
          <p:nvPr>
            <p:ph type="sldNum" sz="quarter" idx="10"/>
          </p:nvPr>
        </p:nvSpPr>
        <p:spPr/>
        <p:txBody>
          <a:bodyPr/>
          <a:lstStyle/>
          <a:p>
            <a:fld id="{7C579599-CC7E-4EA5-B0A5-39D754AD8911}" type="slidenum">
              <a:rPr lang="en-US" smtClean="0"/>
              <a:t>16</a:t>
            </a:fld>
            <a:endParaRPr lang="en-US"/>
          </a:p>
        </p:txBody>
      </p:sp>
    </p:spTree>
    <p:extLst>
      <p:ext uri="{BB962C8B-B14F-4D97-AF65-F5344CB8AC3E}">
        <p14:creationId xmlns:p14="http://schemas.microsoft.com/office/powerpoint/2010/main" val="164178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APRNs should</a:t>
            </a:r>
            <a:r>
              <a:rPr lang="en-US" baseline="0" dirty="0"/>
              <a:t> be able to negotiate a comprehensive benefits package that includes Administrative time, reimbursement for conferences, education leave/days, shadowing and orientation time, modified work schedule, licensure reimbursement, professional leave, fitness benefits, relocation bonus, professional organization membership, signing bonus, retirement benefits (</a:t>
            </a:r>
            <a:r>
              <a:rPr lang="en-US" sz="1200" kern="1200" dirty="0">
                <a:solidFill>
                  <a:schemeClr val="tx1"/>
                </a:solidFill>
                <a:effectLst/>
                <a:latin typeface="+mn-lt"/>
                <a:ea typeface="+mn-ea"/>
                <a:cs typeface="+mn-cs"/>
              </a:rPr>
              <a:t>Jacobson, 2022)</a:t>
            </a:r>
            <a:r>
              <a:rPr lang="en-US" baseline="0" dirty="0"/>
              <a:t>. Considering that APRNs are in high demand, they should go beyond the salary and basic benefits package.   </a:t>
            </a:r>
          </a:p>
          <a:p>
            <a:endParaRPr lang="en-US" dirty="0"/>
          </a:p>
        </p:txBody>
      </p:sp>
      <p:sp>
        <p:nvSpPr>
          <p:cNvPr id="4" name="Slide Number Placeholder 3"/>
          <p:cNvSpPr>
            <a:spLocks noGrp="1"/>
          </p:cNvSpPr>
          <p:nvPr>
            <p:ph type="sldNum" sz="quarter" idx="10"/>
          </p:nvPr>
        </p:nvSpPr>
        <p:spPr/>
        <p:txBody>
          <a:bodyPr/>
          <a:lstStyle/>
          <a:p>
            <a:fld id="{7C579599-CC7E-4EA5-B0A5-39D754AD8911}" type="slidenum">
              <a:rPr lang="en-US" smtClean="0"/>
              <a:t>17</a:t>
            </a:fld>
            <a:endParaRPr lang="en-US"/>
          </a:p>
        </p:txBody>
      </p:sp>
    </p:spTree>
    <p:extLst>
      <p:ext uri="{BB962C8B-B14F-4D97-AF65-F5344CB8AC3E}">
        <p14:creationId xmlns:p14="http://schemas.microsoft.com/office/powerpoint/2010/main" val="53169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benefits include life, disability, malpractice, and health insurance. The terms of insurance benefits can be confusing, and the APRN should be keen during negotiations. HR should comprehensively explain the details of the insurance offered. For instance, how much will the APRN pay every month? will it be deducted automatically from pay? Is it a high deductible? The APRN needs consultation and guidance from HR to select the most appropriate package. </a:t>
            </a:r>
          </a:p>
        </p:txBody>
      </p:sp>
      <p:sp>
        <p:nvSpPr>
          <p:cNvPr id="4" name="Slide Number Placeholder 3"/>
          <p:cNvSpPr>
            <a:spLocks noGrp="1"/>
          </p:cNvSpPr>
          <p:nvPr>
            <p:ph type="sldNum" sz="quarter" idx="10"/>
          </p:nvPr>
        </p:nvSpPr>
        <p:spPr/>
        <p:txBody>
          <a:bodyPr/>
          <a:lstStyle/>
          <a:p>
            <a:fld id="{7C579599-CC7E-4EA5-B0A5-39D754AD8911}" type="slidenum">
              <a:rPr lang="en-US" smtClean="0"/>
              <a:t>18</a:t>
            </a:fld>
            <a:endParaRPr lang="en-US"/>
          </a:p>
        </p:txBody>
      </p:sp>
    </p:spTree>
    <p:extLst>
      <p:ext uri="{BB962C8B-B14F-4D97-AF65-F5344CB8AC3E}">
        <p14:creationId xmlns:p14="http://schemas.microsoft.com/office/powerpoint/2010/main" val="158388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Negotiations for continuing education should include fees and the number of continuing education hours to maintain the certification or licensure. Hours include those for online tests or attending a professional conference or training. All these activities cost money, and if the employer is invested in professional growth and development, they include funding to cover the expenses (Jacobson, 2022). The APRN should also negotiate for an appropriate and reasonable amount of funds and time. </a:t>
            </a:r>
          </a:p>
        </p:txBody>
      </p:sp>
      <p:sp>
        <p:nvSpPr>
          <p:cNvPr id="4" name="Slide Number Placeholder 3"/>
          <p:cNvSpPr>
            <a:spLocks noGrp="1"/>
          </p:cNvSpPr>
          <p:nvPr>
            <p:ph type="sldNum" sz="quarter" idx="10"/>
          </p:nvPr>
        </p:nvSpPr>
        <p:spPr/>
        <p:txBody>
          <a:bodyPr/>
          <a:lstStyle/>
          <a:p>
            <a:fld id="{7C579599-CC7E-4EA5-B0A5-39D754AD8911}" type="slidenum">
              <a:rPr lang="en-US" smtClean="0"/>
              <a:t>19</a:t>
            </a:fld>
            <a:endParaRPr lang="en-US"/>
          </a:p>
        </p:txBody>
      </p:sp>
    </p:spTree>
    <p:extLst>
      <p:ext uri="{BB962C8B-B14F-4D97-AF65-F5344CB8AC3E}">
        <p14:creationId xmlns:p14="http://schemas.microsoft.com/office/powerpoint/2010/main" val="2152355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education and evidence-based access depend on access to vital and appropriate learning resources like nursing journals. APRNs need to work in environments that support on-the-job learning and evidence-based practice. The APRN should negotiate for free access to or office subscriptions to journals, such as Journal of the American Association of Nurses, American Journal of Nursing, Journal of Advanced Nursing, Journal of Nursing Education, and Journal of the American Association of Nurse Practitioners. </a:t>
            </a:r>
          </a:p>
        </p:txBody>
      </p:sp>
      <p:sp>
        <p:nvSpPr>
          <p:cNvPr id="4" name="Slide Number Placeholder 3"/>
          <p:cNvSpPr>
            <a:spLocks noGrp="1"/>
          </p:cNvSpPr>
          <p:nvPr>
            <p:ph type="sldNum" sz="quarter" idx="10"/>
          </p:nvPr>
        </p:nvSpPr>
        <p:spPr/>
        <p:txBody>
          <a:bodyPr/>
          <a:lstStyle/>
          <a:p>
            <a:fld id="{7C579599-CC7E-4EA5-B0A5-39D754AD8911}" type="slidenum">
              <a:rPr lang="en-US" smtClean="0"/>
              <a:t>20</a:t>
            </a:fld>
            <a:endParaRPr lang="en-US"/>
          </a:p>
        </p:txBody>
      </p:sp>
    </p:spTree>
    <p:extLst>
      <p:ext uri="{BB962C8B-B14F-4D97-AF65-F5344CB8AC3E}">
        <p14:creationId xmlns:p14="http://schemas.microsoft.com/office/powerpoint/2010/main" val="153389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APRNs are expected to demonstrate knowledge and skills in legal and ethical practice. The core legal considerations center on informed consent, health information security, privacy and confidentiality, the standard of care, task assignment, delegation, supervision, and advanced practices. APRNs should adhere to all legal provisions, especially protecting patient health information as per the HIPAA rules and regulations. </a:t>
            </a:r>
          </a:p>
        </p:txBody>
      </p:sp>
      <p:sp>
        <p:nvSpPr>
          <p:cNvPr id="4" name="Slide Number Placeholder 3"/>
          <p:cNvSpPr>
            <a:spLocks noGrp="1"/>
          </p:cNvSpPr>
          <p:nvPr>
            <p:ph type="sldNum" sz="quarter" idx="10"/>
          </p:nvPr>
        </p:nvSpPr>
        <p:spPr/>
        <p:txBody>
          <a:bodyPr/>
          <a:lstStyle/>
          <a:p>
            <a:fld id="{7C579599-CC7E-4EA5-B0A5-39D754AD8911}" type="slidenum">
              <a:rPr lang="en-US" smtClean="0"/>
              <a:t>21</a:t>
            </a:fld>
            <a:endParaRPr lang="en-US"/>
          </a:p>
        </p:txBody>
      </p:sp>
    </p:spTree>
    <p:extLst>
      <p:ext uri="{BB962C8B-B14F-4D97-AF65-F5344CB8AC3E}">
        <p14:creationId xmlns:p14="http://schemas.microsoft.com/office/powerpoint/2010/main" val="315921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APRNs occupy a pivotal position within the health care reform. APRNs are required to advocate for health care reforms, enhance access to high-quality care, and better access to primary and preventative health care services. APRNs occupy a pivotal position within the health care reform are at the forefront of offering preventive care services to communities. Entrepreneurship is one of the ways APRNs can increase access to healthcare services and contribute to innovative care. </a:t>
            </a:r>
          </a:p>
        </p:txBody>
      </p:sp>
      <p:sp>
        <p:nvSpPr>
          <p:cNvPr id="4" name="Slide Number Placeholder 3"/>
          <p:cNvSpPr>
            <a:spLocks noGrp="1"/>
          </p:cNvSpPr>
          <p:nvPr>
            <p:ph type="sldNum" sz="quarter" idx="10"/>
          </p:nvPr>
        </p:nvSpPr>
        <p:spPr/>
        <p:txBody>
          <a:bodyPr/>
          <a:lstStyle/>
          <a:p>
            <a:fld id="{7C579599-CC7E-4EA5-B0A5-39D754AD8911}" type="slidenum">
              <a:rPr lang="en-US" smtClean="0"/>
              <a:t>3</a:t>
            </a:fld>
            <a:endParaRPr lang="en-US"/>
          </a:p>
        </p:txBody>
      </p:sp>
    </p:spTree>
    <p:extLst>
      <p:ext uri="{BB962C8B-B14F-4D97-AF65-F5344CB8AC3E}">
        <p14:creationId xmlns:p14="http://schemas.microsoft.com/office/powerpoint/2010/main" val="3481083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APRNs should consider and recognize practice areas or circumstances that can create legal issues. For instance, a lack of cultural understanding can generate legal concerns during care delivery. Licensing ensures APRNs acquire particular minimum education requirements, and a violation can lead to legal issues. Short staffing can also cause legal problems because an increased workload leads to some nurses walking out or refusing to provide services. All these areas and others specific to certain healthcare settings are crucial considerations. </a:t>
            </a:r>
          </a:p>
        </p:txBody>
      </p:sp>
      <p:sp>
        <p:nvSpPr>
          <p:cNvPr id="4" name="Slide Number Placeholder 3"/>
          <p:cNvSpPr>
            <a:spLocks noGrp="1"/>
          </p:cNvSpPr>
          <p:nvPr>
            <p:ph type="sldNum" sz="quarter" idx="10"/>
          </p:nvPr>
        </p:nvSpPr>
        <p:spPr/>
        <p:txBody>
          <a:bodyPr/>
          <a:lstStyle/>
          <a:p>
            <a:fld id="{7C579599-CC7E-4EA5-B0A5-39D754AD8911}" type="slidenum">
              <a:rPr lang="en-US" smtClean="0"/>
              <a:t>22</a:t>
            </a:fld>
            <a:endParaRPr lang="en-US"/>
          </a:p>
        </p:txBody>
      </p:sp>
    </p:spTree>
    <p:extLst>
      <p:ext uri="{BB962C8B-B14F-4D97-AF65-F5344CB8AC3E}">
        <p14:creationId xmlns:p14="http://schemas.microsoft.com/office/powerpoint/2010/main" val="1559392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Ethics include the principles that describe the expected terms of correct or wrong behavior. American Nurses Association Code of Ethics highlights some of the ethical principles that nurses, including APRNs, should adhere to. Nurses should promote justice and fairness, beneficence, nonmaleficence, accountability, fidelity, autonomy, and veracity (Registered Nursing.org, 2021). APRNs should also consider some of the most occurring ethical issues and concerns, such as the end of life dilemmas and scarce resources. They are responsible for recognizing and identifying ethical issues and acting appropriately. </a:t>
            </a:r>
          </a:p>
        </p:txBody>
      </p:sp>
      <p:sp>
        <p:nvSpPr>
          <p:cNvPr id="4" name="Slide Number Placeholder 3"/>
          <p:cNvSpPr>
            <a:spLocks noGrp="1"/>
          </p:cNvSpPr>
          <p:nvPr>
            <p:ph type="sldNum" sz="quarter" idx="10"/>
          </p:nvPr>
        </p:nvSpPr>
        <p:spPr/>
        <p:txBody>
          <a:bodyPr/>
          <a:lstStyle/>
          <a:p>
            <a:fld id="{7C579599-CC7E-4EA5-B0A5-39D754AD8911}" type="slidenum">
              <a:rPr lang="en-US" smtClean="0"/>
              <a:t>23</a:t>
            </a:fld>
            <a:endParaRPr lang="en-US"/>
          </a:p>
        </p:txBody>
      </p:sp>
    </p:spTree>
    <p:extLst>
      <p:ext uri="{BB962C8B-B14F-4D97-AF65-F5344CB8AC3E}">
        <p14:creationId xmlns:p14="http://schemas.microsoft.com/office/powerpoint/2010/main" val="4074140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APRNs should use their knowledge and skills to recognize ethical dilemmas and pursue appropriate action. They should also inform the patient or staff about ethical issues affecting patient care. APRNs should also practice in a manner consistent with the organizations and profession's code of ethics for APRNs (Registered Nursing.org, 2021). They should be able to assess the outcomes of their decisions and interventions to foster ethical practice. </a:t>
            </a:r>
          </a:p>
        </p:txBody>
      </p:sp>
      <p:sp>
        <p:nvSpPr>
          <p:cNvPr id="4" name="Slide Number Placeholder 3"/>
          <p:cNvSpPr>
            <a:spLocks noGrp="1"/>
          </p:cNvSpPr>
          <p:nvPr>
            <p:ph type="sldNum" sz="quarter" idx="10"/>
          </p:nvPr>
        </p:nvSpPr>
        <p:spPr/>
        <p:txBody>
          <a:bodyPr/>
          <a:lstStyle/>
          <a:p>
            <a:fld id="{7C579599-CC7E-4EA5-B0A5-39D754AD8911}" type="slidenum">
              <a:rPr lang="en-US" smtClean="0"/>
              <a:t>24</a:t>
            </a:fld>
            <a:endParaRPr lang="en-US"/>
          </a:p>
        </p:txBody>
      </p:sp>
    </p:spTree>
    <p:extLst>
      <p:ext uri="{BB962C8B-B14F-4D97-AF65-F5344CB8AC3E}">
        <p14:creationId xmlns:p14="http://schemas.microsoft.com/office/powerpoint/2010/main" val="107624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crucial negotiating points for an APRN in an employment contract are the salary, benefits, and working environment. They should ensure the salary, bonuses, continuing education allowance, insurance benefits, retirement benefits, work schedule, and vacation days are included in the contract and negotiated before signing (</a:t>
            </a:r>
            <a:r>
              <a:rPr lang="en-US" dirty="0" err="1"/>
              <a:t>Doquesne</a:t>
            </a:r>
            <a:r>
              <a:rPr lang="en-US" dirty="0"/>
              <a:t> University, 2021). The terms of the contract should suit the APRNs skills, interests, and experience. Favorable terms will help the APRN achieve personal and professional goals. </a:t>
            </a:r>
          </a:p>
        </p:txBody>
      </p:sp>
      <p:sp>
        <p:nvSpPr>
          <p:cNvPr id="4" name="Slide Number Placeholder 3"/>
          <p:cNvSpPr>
            <a:spLocks noGrp="1"/>
          </p:cNvSpPr>
          <p:nvPr>
            <p:ph type="sldNum" sz="quarter" idx="10"/>
          </p:nvPr>
        </p:nvSpPr>
        <p:spPr/>
        <p:txBody>
          <a:bodyPr/>
          <a:lstStyle/>
          <a:p>
            <a:fld id="{7C579599-CC7E-4EA5-B0A5-39D754AD8911}" type="slidenum">
              <a:rPr lang="en-US" smtClean="0"/>
              <a:t>25</a:t>
            </a:fld>
            <a:endParaRPr lang="en-US"/>
          </a:p>
        </p:txBody>
      </p:sp>
    </p:spTree>
    <p:extLst>
      <p:ext uri="{BB962C8B-B14F-4D97-AF65-F5344CB8AC3E}">
        <p14:creationId xmlns:p14="http://schemas.microsoft.com/office/powerpoint/2010/main" val="3118135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APRNs should ask all necessary questions during contract negotiations. They should ask if the position is salaried, per hour, per day, or per patient. They should inquire about practice charges for each patient and reimbursement (</a:t>
            </a:r>
            <a:r>
              <a:rPr lang="en-US" dirty="0" err="1"/>
              <a:t>Doquesne</a:t>
            </a:r>
            <a:r>
              <a:rPr lang="en-US" dirty="0"/>
              <a:t> University, 2021). APRNs need to know the value of the services, daily and weekly patient load, and compensation strategies for specific forms of insurance, particularly life, disability, and health insurance. </a:t>
            </a:r>
          </a:p>
        </p:txBody>
      </p:sp>
      <p:sp>
        <p:nvSpPr>
          <p:cNvPr id="4" name="Slide Number Placeholder 3"/>
          <p:cNvSpPr>
            <a:spLocks noGrp="1"/>
          </p:cNvSpPr>
          <p:nvPr>
            <p:ph type="sldNum" sz="quarter" idx="10"/>
          </p:nvPr>
        </p:nvSpPr>
        <p:spPr/>
        <p:txBody>
          <a:bodyPr/>
          <a:lstStyle/>
          <a:p>
            <a:fld id="{7C579599-CC7E-4EA5-B0A5-39D754AD8911}" type="slidenum">
              <a:rPr lang="en-US" smtClean="0"/>
              <a:t>26</a:t>
            </a:fld>
            <a:endParaRPr lang="en-US"/>
          </a:p>
        </p:txBody>
      </p:sp>
    </p:spTree>
    <p:extLst>
      <p:ext uri="{BB962C8B-B14F-4D97-AF65-F5344CB8AC3E}">
        <p14:creationId xmlns:p14="http://schemas.microsoft.com/office/powerpoint/2010/main" val="372855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as a nurse entrepreneur carries the potential for an APRN to make a significant impact on healthcare. APRNs are pivotal to the future of healthcare, and more should become entrepreneurs, creating new and innovative tools to advance the industry (Hahn &amp; Cook, 2018). Emerging as entrepreneurs can ensure APRNs lay the foundation to advance the concept of quality and timely care delivery forward in multiple ways. </a:t>
            </a:r>
          </a:p>
        </p:txBody>
      </p:sp>
      <p:sp>
        <p:nvSpPr>
          <p:cNvPr id="4" name="Slide Number Placeholder 3"/>
          <p:cNvSpPr>
            <a:spLocks noGrp="1"/>
          </p:cNvSpPr>
          <p:nvPr>
            <p:ph type="sldNum" sz="quarter" idx="10"/>
          </p:nvPr>
        </p:nvSpPr>
        <p:spPr/>
        <p:txBody>
          <a:bodyPr/>
          <a:lstStyle/>
          <a:p>
            <a:fld id="{7C579599-CC7E-4EA5-B0A5-39D754AD8911}" type="slidenum">
              <a:rPr lang="en-US" smtClean="0"/>
              <a:t>4</a:t>
            </a:fld>
            <a:endParaRPr lang="en-US"/>
          </a:p>
        </p:txBody>
      </p:sp>
    </p:spTree>
    <p:extLst>
      <p:ext uri="{BB962C8B-B14F-4D97-AF65-F5344CB8AC3E}">
        <p14:creationId xmlns:p14="http://schemas.microsoft.com/office/powerpoint/2010/main" val="325490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business plan highlights the primary business object spelled in the mission statement. It includes marketing opportunities, which are areas the business can focus on. The business plan also discusses the target population, a SWOT analysis, relevant stakeholders, marketing strategy, and financial planning, including reimbursement and a budget. </a:t>
            </a:r>
          </a:p>
        </p:txBody>
      </p:sp>
      <p:sp>
        <p:nvSpPr>
          <p:cNvPr id="4" name="Slide Number Placeholder 3"/>
          <p:cNvSpPr>
            <a:spLocks noGrp="1"/>
          </p:cNvSpPr>
          <p:nvPr>
            <p:ph type="sldNum" sz="quarter" idx="10"/>
          </p:nvPr>
        </p:nvSpPr>
        <p:spPr/>
        <p:txBody>
          <a:bodyPr/>
          <a:lstStyle/>
          <a:p>
            <a:fld id="{7C579599-CC7E-4EA5-B0A5-39D754AD8911}" type="slidenum">
              <a:rPr lang="en-US" smtClean="0"/>
              <a:t>5</a:t>
            </a:fld>
            <a:endParaRPr lang="en-US"/>
          </a:p>
        </p:txBody>
      </p:sp>
    </p:spTree>
    <p:extLst>
      <p:ext uri="{BB962C8B-B14F-4D97-AF65-F5344CB8AC3E}">
        <p14:creationId xmlns:p14="http://schemas.microsoft.com/office/powerpoint/2010/main" val="377643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APRNs are designed to serve populations across all ages and within the country. The healthcare business targets everyone using healthcare services in the United States. It also targets groups that need more attention, including those with cultural values and beliefs that hamper health and those with unhealthy lifestyles and personalities, contributing to chronic diseases like diabetes and hypertension. The proposed value offerings include quality, consistent, timely, affordable, inclusive, and patient-centered healthcare services. </a:t>
            </a:r>
          </a:p>
        </p:txBody>
      </p:sp>
      <p:sp>
        <p:nvSpPr>
          <p:cNvPr id="4" name="Slide Number Placeholder 3"/>
          <p:cNvSpPr>
            <a:spLocks noGrp="1"/>
          </p:cNvSpPr>
          <p:nvPr>
            <p:ph type="sldNum" sz="quarter" idx="10"/>
          </p:nvPr>
        </p:nvSpPr>
        <p:spPr/>
        <p:txBody>
          <a:bodyPr/>
          <a:lstStyle/>
          <a:p>
            <a:fld id="{7C579599-CC7E-4EA5-B0A5-39D754AD8911}" type="slidenum">
              <a:rPr lang="en-US" smtClean="0"/>
              <a:t>6</a:t>
            </a:fld>
            <a:endParaRPr lang="en-US"/>
          </a:p>
        </p:txBody>
      </p:sp>
    </p:spTree>
    <p:extLst>
      <p:ext uri="{BB962C8B-B14F-4D97-AF65-F5344CB8AC3E}">
        <p14:creationId xmlns:p14="http://schemas.microsoft.com/office/powerpoint/2010/main" val="304670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SWOT includes key internal and external issues that inform strategies and tactics of the marketing plan. It includes strengths, weaknesses, opportunities, and threats. Strengths include internal factors that make the business excel and set it apart from the competition (</a:t>
            </a:r>
            <a:r>
              <a:rPr lang="en-US" dirty="0" err="1"/>
              <a:t>Gandolf</a:t>
            </a:r>
            <a:r>
              <a:rPr lang="en-US" dirty="0"/>
              <a:t>, 2019). Weaknesses prevent the business from operating at the highest level. Weaknesses illuminate areas that need improvement. The business needs to strategize how to overcome the weaknesses to be more successful. </a:t>
            </a:r>
          </a:p>
        </p:txBody>
      </p:sp>
      <p:sp>
        <p:nvSpPr>
          <p:cNvPr id="4" name="Slide Number Placeholder 3"/>
          <p:cNvSpPr>
            <a:spLocks noGrp="1"/>
          </p:cNvSpPr>
          <p:nvPr>
            <p:ph type="sldNum" sz="quarter" idx="10"/>
          </p:nvPr>
        </p:nvSpPr>
        <p:spPr/>
        <p:txBody>
          <a:bodyPr/>
          <a:lstStyle/>
          <a:p>
            <a:fld id="{7C579599-CC7E-4EA5-B0A5-39D754AD8911}" type="slidenum">
              <a:rPr lang="en-US" smtClean="0"/>
              <a:t>7</a:t>
            </a:fld>
            <a:endParaRPr lang="en-US"/>
          </a:p>
        </p:txBody>
      </p:sp>
    </p:spTree>
    <p:extLst>
      <p:ext uri="{BB962C8B-B14F-4D97-AF65-F5344CB8AC3E}">
        <p14:creationId xmlns:p14="http://schemas.microsoft.com/office/powerpoint/2010/main" val="415577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Opportunities and threats are external to the business but can determine its success or failure. The business cannot control opportunities and threats, but it can understand them to inform its strategies and tactics for success (</a:t>
            </a:r>
            <a:r>
              <a:rPr lang="en-US" dirty="0" err="1"/>
              <a:t>Gandolf</a:t>
            </a:r>
            <a:r>
              <a:rPr lang="en-US" dirty="0"/>
              <a:t>, 2019). Opportunities are favorable external factors that can give the business a competitive edge. The business needs to always have an idea of what is happening outside to recognize the available opportunities. Threats include anything standing in the way of success and can harm the business. The business can mitigate, ignore, or minimize the impact of the threats. </a:t>
            </a:r>
          </a:p>
        </p:txBody>
      </p:sp>
      <p:sp>
        <p:nvSpPr>
          <p:cNvPr id="4" name="Slide Number Placeholder 3"/>
          <p:cNvSpPr>
            <a:spLocks noGrp="1"/>
          </p:cNvSpPr>
          <p:nvPr>
            <p:ph type="sldNum" sz="quarter" idx="10"/>
          </p:nvPr>
        </p:nvSpPr>
        <p:spPr/>
        <p:txBody>
          <a:bodyPr/>
          <a:lstStyle/>
          <a:p>
            <a:fld id="{7C579599-CC7E-4EA5-B0A5-39D754AD8911}" type="slidenum">
              <a:rPr lang="en-US" smtClean="0"/>
              <a:t>8</a:t>
            </a:fld>
            <a:endParaRPr lang="en-US"/>
          </a:p>
        </p:txBody>
      </p:sp>
    </p:spTree>
    <p:extLst>
      <p:ext uri="{BB962C8B-B14F-4D97-AF65-F5344CB8AC3E}">
        <p14:creationId xmlns:p14="http://schemas.microsoft.com/office/powerpoint/2010/main" val="302707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marketing plan employs the 5 Ps of healthcare marketing. The marketing plan includes the target market and marketing strategies and tactics (</a:t>
            </a:r>
            <a:r>
              <a:rPr lang="en-US" dirty="0" err="1"/>
              <a:t>Purcarea</a:t>
            </a:r>
            <a:r>
              <a:rPr lang="en-US" dirty="0"/>
              <a:t>, 2019). The marketing initiatives aim to keep patients engaged by presenting relevant, personalized, and timely outreach, retaining patients, attracting patients, and gaining a competitive edge over competitors. The marketing plan is a way to communicate with patients about important things that affect them and how the business can address them. </a:t>
            </a:r>
          </a:p>
        </p:txBody>
      </p:sp>
      <p:sp>
        <p:nvSpPr>
          <p:cNvPr id="4" name="Slide Number Placeholder 3"/>
          <p:cNvSpPr>
            <a:spLocks noGrp="1"/>
          </p:cNvSpPr>
          <p:nvPr>
            <p:ph type="sldNum" sz="quarter" idx="10"/>
          </p:nvPr>
        </p:nvSpPr>
        <p:spPr/>
        <p:txBody>
          <a:bodyPr/>
          <a:lstStyle/>
          <a:p>
            <a:fld id="{7C579599-CC7E-4EA5-B0A5-39D754AD8911}" type="slidenum">
              <a:rPr lang="en-US" smtClean="0"/>
              <a:t>9</a:t>
            </a:fld>
            <a:endParaRPr lang="en-US"/>
          </a:p>
        </p:txBody>
      </p:sp>
    </p:spTree>
    <p:extLst>
      <p:ext uri="{BB962C8B-B14F-4D97-AF65-F5344CB8AC3E}">
        <p14:creationId xmlns:p14="http://schemas.microsoft.com/office/powerpoint/2010/main" val="123367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Messaging apps help share text messages with patients, a great way to communicate with patients about crucial items, sensitive information, or urgent updates like seasonal vaccinations. Digital signage is effective in delivering to patients private and highly-attractive content of a healthcare organization. Influencers have built a community or audience the business can leverage to spread awareness and sell its brand. Lead buckets focus on potential patients and can help the business share mutually beneficial details like free health consultation, an invitation to a workshop, or an eBook. Employee advocacy is considered an effective form of internal marketing. </a:t>
            </a:r>
          </a:p>
        </p:txBody>
      </p:sp>
      <p:sp>
        <p:nvSpPr>
          <p:cNvPr id="4" name="Slide Number Placeholder 3"/>
          <p:cNvSpPr>
            <a:spLocks noGrp="1"/>
          </p:cNvSpPr>
          <p:nvPr>
            <p:ph type="sldNum" sz="quarter" idx="10"/>
          </p:nvPr>
        </p:nvSpPr>
        <p:spPr/>
        <p:txBody>
          <a:bodyPr/>
          <a:lstStyle/>
          <a:p>
            <a:fld id="{7C579599-CC7E-4EA5-B0A5-39D754AD8911}" type="slidenum">
              <a:rPr lang="en-US" smtClean="0"/>
              <a:t>10</a:t>
            </a:fld>
            <a:endParaRPr lang="en-US"/>
          </a:p>
        </p:txBody>
      </p:sp>
    </p:spTree>
    <p:extLst>
      <p:ext uri="{BB962C8B-B14F-4D97-AF65-F5344CB8AC3E}">
        <p14:creationId xmlns:p14="http://schemas.microsoft.com/office/powerpoint/2010/main" val="30208894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8657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217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6071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113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30578ACC-22D6-47C1-A373-4FD133E34F3C}" type="datetimeFigureOut">
              <a:rPr lang="en-US" smtClean="0"/>
              <a:t>2/20/2022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14185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595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2/20/2022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452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2/20/2022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345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2/20/2022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29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2/20/2022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660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63EFA5E-FA76-400D-B3DC-F0BA90E6D107}" type="datetimeFigureOut">
              <a:rPr lang="en-US" smtClean="0"/>
              <a:t>2/20/2022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560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9D6E9DEC-419B-4CC5-A080-3B06BD5A8291}" type="datetimeFigureOut">
              <a:rPr lang="en-US" smtClean="0"/>
              <a:t>2/20/2022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813195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7880" y="1702676"/>
            <a:ext cx="8144134" cy="2435634"/>
          </a:xfrm>
        </p:spPr>
        <p:txBody>
          <a:bodyPr/>
          <a:lstStyle/>
          <a:p>
            <a:r>
              <a:rPr lang="en-US" dirty="0"/>
              <a:t>The APRN as Entrepreneur</a:t>
            </a:r>
          </a:p>
        </p:txBody>
      </p:sp>
      <p:sp>
        <p:nvSpPr>
          <p:cNvPr id="3" name="Subtitle 2"/>
          <p:cNvSpPr>
            <a:spLocks noGrp="1"/>
          </p:cNvSpPr>
          <p:nvPr>
            <p:ph type="subTitle" idx="1"/>
          </p:nvPr>
        </p:nvSpPr>
        <p:spPr/>
        <p:txBody>
          <a:bodyPr/>
          <a:lstStyle/>
          <a:p>
            <a:r>
              <a:rPr lang="en-US" dirty="0"/>
              <a:t>Student Name: </a:t>
            </a:r>
          </a:p>
        </p:txBody>
      </p:sp>
    </p:spTree>
    <p:extLst>
      <p:ext uri="{BB962C8B-B14F-4D97-AF65-F5344CB8AC3E}">
        <p14:creationId xmlns:p14="http://schemas.microsoft.com/office/powerpoint/2010/main" val="57901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84" y="484632"/>
            <a:ext cx="5000457" cy="1123451"/>
          </a:xfrm>
        </p:spPr>
        <p:txBody>
          <a:bodyPr>
            <a:normAutofit fontScale="90000"/>
          </a:bodyPr>
          <a:lstStyle/>
          <a:p>
            <a:r>
              <a:rPr lang="en-US" dirty="0"/>
              <a:t>Marketing Strategies</a:t>
            </a:r>
          </a:p>
        </p:txBody>
      </p:sp>
      <p:pic>
        <p:nvPicPr>
          <p:cNvPr id="4" name="Picture 3"/>
          <p:cNvPicPr>
            <a:picLocks noChangeAspect="1"/>
          </p:cNvPicPr>
          <p:nvPr/>
        </p:nvPicPr>
        <p:blipFill>
          <a:blip r:embed="rId3"/>
          <a:stretch>
            <a:fillRect/>
          </a:stretch>
        </p:blipFill>
        <p:spPr>
          <a:xfrm>
            <a:off x="5900567" y="484632"/>
            <a:ext cx="6291433" cy="6010897"/>
          </a:xfrm>
          <a:prstGeom prst="rect">
            <a:avLst/>
          </a:prstGeom>
          <a:ln>
            <a:noFill/>
          </a:ln>
          <a:effectLst>
            <a:softEdge rad="112500"/>
          </a:effectLst>
        </p:spPr>
      </p:pic>
      <p:sp>
        <p:nvSpPr>
          <p:cNvPr id="3" name="Content Placeholder 2"/>
          <p:cNvSpPr>
            <a:spLocks noGrp="1"/>
          </p:cNvSpPr>
          <p:nvPr>
            <p:ph idx="1"/>
          </p:nvPr>
        </p:nvSpPr>
        <p:spPr>
          <a:xfrm>
            <a:off x="375584" y="1891862"/>
            <a:ext cx="5978501" cy="4603667"/>
          </a:xfrm>
        </p:spPr>
        <p:txBody>
          <a:bodyPr>
            <a:normAutofit/>
          </a:bodyPr>
          <a:lstStyle/>
          <a:p>
            <a:r>
              <a:rPr lang="en-US" dirty="0"/>
              <a:t>Using messaging apps</a:t>
            </a:r>
          </a:p>
          <a:p>
            <a:r>
              <a:rPr lang="en-US" dirty="0"/>
              <a:t>Setting up digital signage</a:t>
            </a:r>
          </a:p>
          <a:p>
            <a:r>
              <a:rPr lang="en-US" dirty="0"/>
              <a:t>Using influencer marketing</a:t>
            </a:r>
          </a:p>
          <a:p>
            <a:r>
              <a:rPr lang="en-US" dirty="0"/>
              <a:t>Creating lead buckets</a:t>
            </a:r>
          </a:p>
          <a:p>
            <a:r>
              <a:rPr lang="en-US" dirty="0"/>
              <a:t>Increasing internal marketing </a:t>
            </a:r>
          </a:p>
          <a:p>
            <a:r>
              <a:rPr lang="en-US" dirty="0"/>
              <a:t>Leveraging social media</a:t>
            </a:r>
          </a:p>
          <a:p>
            <a:r>
              <a:rPr lang="en-US" dirty="0"/>
              <a:t>Asking reviews from patients</a:t>
            </a:r>
          </a:p>
          <a:p>
            <a:r>
              <a:rPr lang="en-US" dirty="0"/>
              <a:t>Following up with patient feedback</a:t>
            </a:r>
          </a:p>
          <a:p>
            <a:r>
              <a:rPr lang="en-US" dirty="0"/>
              <a:t>Creating content for niche populations</a:t>
            </a:r>
          </a:p>
          <a:p>
            <a:r>
              <a:rPr lang="en-US" dirty="0"/>
              <a:t>Using video marketing and traditional media </a:t>
            </a:r>
          </a:p>
        </p:txBody>
      </p:sp>
    </p:spTree>
    <p:extLst>
      <p:ext uri="{BB962C8B-B14F-4D97-AF65-F5344CB8AC3E}">
        <p14:creationId xmlns:p14="http://schemas.microsoft.com/office/powerpoint/2010/main" val="287673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Stakeholders</a:t>
            </a:r>
          </a:p>
        </p:txBody>
      </p:sp>
      <p:sp>
        <p:nvSpPr>
          <p:cNvPr id="3" name="Content Placeholder 2"/>
          <p:cNvSpPr>
            <a:spLocks noGrp="1"/>
          </p:cNvSpPr>
          <p:nvPr>
            <p:ph sz="half" idx="1"/>
          </p:nvPr>
        </p:nvSpPr>
        <p:spPr>
          <a:xfrm>
            <a:off x="677917" y="1922498"/>
            <a:ext cx="6067479" cy="4521128"/>
          </a:xfrm>
        </p:spPr>
        <p:txBody>
          <a:bodyPr>
            <a:normAutofit/>
          </a:bodyPr>
          <a:lstStyle/>
          <a:p>
            <a:pPr marL="0" indent="0">
              <a:buNone/>
            </a:pPr>
            <a:r>
              <a:rPr lang="en-US" dirty="0"/>
              <a:t>Main stakeholders include:</a:t>
            </a:r>
          </a:p>
          <a:p>
            <a:r>
              <a:rPr lang="en-US" dirty="0"/>
              <a:t>Patients </a:t>
            </a:r>
          </a:p>
          <a:p>
            <a:r>
              <a:rPr lang="en-US" dirty="0"/>
              <a:t>Providers, including professionals and institutions </a:t>
            </a:r>
          </a:p>
          <a:p>
            <a:r>
              <a:rPr lang="en-US" dirty="0"/>
              <a:t>Payers</a:t>
            </a:r>
          </a:p>
          <a:p>
            <a:r>
              <a:rPr lang="en-US" dirty="0"/>
              <a:t>Policymakers</a:t>
            </a:r>
          </a:p>
          <a:p>
            <a:r>
              <a:rPr lang="en-US" dirty="0"/>
              <a:t>Regulators</a:t>
            </a:r>
          </a:p>
          <a:p>
            <a:r>
              <a:rPr lang="en-US" dirty="0"/>
              <a:t>Research community</a:t>
            </a:r>
          </a:p>
          <a:p>
            <a:r>
              <a:rPr lang="en-US" dirty="0"/>
              <a:t>Media</a:t>
            </a:r>
          </a:p>
          <a:p>
            <a:r>
              <a:rPr lang="en-US" dirty="0"/>
              <a:t>Industry (biotechnology, medical devices, and pharmaceutical)</a:t>
            </a:r>
          </a:p>
        </p:txBody>
      </p:sp>
      <p:pic>
        <p:nvPicPr>
          <p:cNvPr id="5" name="Content Placeholder 4"/>
          <p:cNvPicPr>
            <a:picLocks noGrp="1" noChangeAspect="1"/>
          </p:cNvPicPr>
          <p:nvPr>
            <p:ph sz="half" idx="2"/>
          </p:nvPr>
        </p:nvPicPr>
        <p:blipFill>
          <a:blip r:embed="rId3"/>
          <a:stretch>
            <a:fillRect/>
          </a:stretch>
        </p:blipFill>
        <p:spPr>
          <a:xfrm>
            <a:off x="7026439" y="1774280"/>
            <a:ext cx="4754562" cy="3309439"/>
          </a:xfrm>
          <a:prstGeom prst="rect">
            <a:avLst/>
          </a:prstGeom>
        </p:spPr>
      </p:pic>
    </p:spTree>
    <p:extLst>
      <p:ext uri="{BB962C8B-B14F-4D97-AF65-F5344CB8AC3E}">
        <p14:creationId xmlns:p14="http://schemas.microsoft.com/office/powerpoint/2010/main" val="89151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Reimbursement</a:t>
            </a:r>
          </a:p>
        </p:txBody>
      </p:sp>
      <p:sp>
        <p:nvSpPr>
          <p:cNvPr id="3" name="Content Placeholder 2"/>
          <p:cNvSpPr>
            <a:spLocks noGrp="1"/>
          </p:cNvSpPr>
          <p:nvPr>
            <p:ph idx="1"/>
          </p:nvPr>
        </p:nvSpPr>
        <p:spPr>
          <a:xfrm>
            <a:off x="1063752" y="1923394"/>
            <a:ext cx="10058400" cy="4589948"/>
          </a:xfrm>
        </p:spPr>
        <p:txBody>
          <a:bodyPr>
            <a:normAutofit/>
          </a:bodyPr>
          <a:lstStyle/>
          <a:p>
            <a:pPr marL="0" indent="0">
              <a:buNone/>
            </a:pPr>
            <a:r>
              <a:rPr lang="en-US" sz="2400" dirty="0"/>
              <a:t>Fee-for-service (FFS)</a:t>
            </a:r>
          </a:p>
          <a:p>
            <a:r>
              <a:rPr lang="en-US" sz="2400" dirty="0"/>
              <a:t>Reimburse for every service provided, including supplies</a:t>
            </a:r>
          </a:p>
          <a:p>
            <a:r>
              <a:rPr lang="en-US" sz="2400" dirty="0"/>
              <a:t>Use relative-weight case rates to promote shared cost/care management.</a:t>
            </a:r>
          </a:p>
          <a:p>
            <a:r>
              <a:rPr lang="en-US" sz="2400" dirty="0"/>
              <a:t>Apply:</a:t>
            </a:r>
          </a:p>
          <a:p>
            <a:pPr lvl="1"/>
            <a:r>
              <a:rPr lang="en-US" sz="2400" dirty="0"/>
              <a:t>Lesser-of the charge </a:t>
            </a:r>
          </a:p>
          <a:p>
            <a:pPr lvl="1"/>
            <a:r>
              <a:rPr lang="en-US" sz="2400" dirty="0"/>
              <a:t>Observation or minimum stay criteria</a:t>
            </a:r>
          </a:p>
          <a:p>
            <a:pPr lvl="1"/>
            <a:r>
              <a:rPr lang="en-US" sz="2400" dirty="0"/>
              <a:t>Multiple-procedure discounting</a:t>
            </a:r>
          </a:p>
          <a:p>
            <a:pPr lvl="1"/>
            <a:r>
              <a:rPr lang="en-US" sz="2400" dirty="0"/>
              <a:t>Modifier and bundling logic</a:t>
            </a:r>
          </a:p>
        </p:txBody>
      </p:sp>
    </p:spTree>
    <p:extLst>
      <p:ext uri="{BB962C8B-B14F-4D97-AF65-F5344CB8AC3E}">
        <p14:creationId xmlns:p14="http://schemas.microsoft.com/office/powerpoint/2010/main" val="354270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Issues</a:t>
            </a:r>
          </a:p>
        </p:txBody>
      </p:sp>
      <p:sp>
        <p:nvSpPr>
          <p:cNvPr id="3" name="Content Placeholder 2"/>
          <p:cNvSpPr>
            <a:spLocks noGrp="1"/>
          </p:cNvSpPr>
          <p:nvPr>
            <p:ph idx="1"/>
          </p:nvPr>
        </p:nvSpPr>
        <p:spPr>
          <a:xfrm>
            <a:off x="1069848" y="2121408"/>
            <a:ext cx="10058400" cy="3364992"/>
          </a:xfrm>
        </p:spPr>
        <p:txBody>
          <a:bodyPr>
            <a:normAutofit/>
          </a:bodyPr>
          <a:lstStyle/>
          <a:p>
            <a:r>
              <a:rPr lang="en-US" sz="2400" dirty="0"/>
              <a:t>Higher tariffs for insured patients</a:t>
            </a:r>
          </a:p>
          <a:p>
            <a:r>
              <a:rPr lang="en-US" sz="2400" dirty="0"/>
              <a:t>Hospital and patient misuse of group insurance</a:t>
            </a:r>
          </a:p>
          <a:p>
            <a:r>
              <a:rPr lang="en-US" sz="2400" dirty="0"/>
              <a:t>Uneven health insurance coverage</a:t>
            </a:r>
          </a:p>
          <a:p>
            <a:r>
              <a:rPr lang="en-US" sz="2400" dirty="0"/>
              <a:t>Increased care unaffordability for the insured </a:t>
            </a:r>
          </a:p>
          <a:p>
            <a:r>
              <a:rPr lang="en-US" sz="2400" dirty="0"/>
              <a:t>Fe-for-service Medicaid high denial rate</a:t>
            </a:r>
          </a:p>
          <a:p>
            <a:r>
              <a:rPr lang="en-US" sz="2400" dirty="0"/>
              <a:t>Reimbursement mistakes leading to denial </a:t>
            </a:r>
          </a:p>
        </p:txBody>
      </p:sp>
    </p:spTree>
    <p:extLst>
      <p:ext uri="{BB962C8B-B14F-4D97-AF65-F5344CB8AC3E}">
        <p14:creationId xmlns:p14="http://schemas.microsoft.com/office/powerpoint/2010/main" val="249797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08140"/>
          </a:xfrm>
        </p:spPr>
        <p:txBody>
          <a:bodyPr/>
          <a:lstStyle/>
          <a:p>
            <a:r>
              <a:rPr lang="en-US" dirty="0"/>
              <a:t>Budget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8836461"/>
              </p:ext>
            </p:extLst>
          </p:nvPr>
        </p:nvGraphicFramePr>
        <p:xfrm>
          <a:off x="801858" y="1576552"/>
          <a:ext cx="9855632" cy="5091544"/>
        </p:xfrm>
        <a:graphic>
          <a:graphicData uri="http://schemas.openxmlformats.org/drawingml/2006/table">
            <a:tbl>
              <a:tblPr firstRow="1" firstCol="1" bandRow="1">
                <a:tableStyleId>{5C22544A-7EE6-4342-B048-85BDC9FD1C3A}</a:tableStyleId>
              </a:tblPr>
              <a:tblGrid>
                <a:gridCol w="3284508">
                  <a:extLst>
                    <a:ext uri="{9D8B030D-6E8A-4147-A177-3AD203B41FA5}">
                      <a16:colId xmlns:a16="http://schemas.microsoft.com/office/drawing/2014/main" val="20000"/>
                    </a:ext>
                  </a:extLst>
                </a:gridCol>
                <a:gridCol w="3285562">
                  <a:extLst>
                    <a:ext uri="{9D8B030D-6E8A-4147-A177-3AD203B41FA5}">
                      <a16:colId xmlns:a16="http://schemas.microsoft.com/office/drawing/2014/main" val="20001"/>
                    </a:ext>
                  </a:extLst>
                </a:gridCol>
                <a:gridCol w="3285562">
                  <a:extLst>
                    <a:ext uri="{9D8B030D-6E8A-4147-A177-3AD203B41FA5}">
                      <a16:colId xmlns:a16="http://schemas.microsoft.com/office/drawing/2014/main" val="20002"/>
                    </a:ext>
                  </a:extLst>
                </a:gridCol>
              </a:tblGrid>
              <a:tr h="267976">
                <a:tc gridSpan="3">
                  <a:txBody>
                    <a:bodyPr/>
                    <a:lstStyle/>
                    <a:p>
                      <a:pPr marL="0" marR="0" algn="ctr">
                        <a:lnSpc>
                          <a:spcPct val="107000"/>
                        </a:lnSpc>
                        <a:spcBef>
                          <a:spcPts val="0"/>
                        </a:spcBef>
                        <a:spcAft>
                          <a:spcPts val="0"/>
                        </a:spcAft>
                      </a:pPr>
                      <a:r>
                        <a:rPr lang="en-US" sz="1100" dirty="0">
                          <a:effectLst/>
                        </a:rPr>
                        <a:t>Budget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7976">
                <a:tc>
                  <a:txBody>
                    <a:bodyPr/>
                    <a:lstStyle/>
                    <a:p>
                      <a:pPr marL="0" marR="0">
                        <a:lnSpc>
                          <a:spcPct val="107000"/>
                        </a:lnSpc>
                        <a:spcBef>
                          <a:spcPts val="0"/>
                        </a:spcBef>
                        <a:spcAft>
                          <a:spcPts val="0"/>
                        </a:spcAft>
                      </a:pPr>
                      <a:r>
                        <a:rPr lang="en-US" sz="1100">
                          <a:effectLst/>
                        </a:rPr>
                        <a:t>Income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Out-of-pocket payments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100" dirty="0">
                          <a:effectLst/>
                        </a:rPr>
                        <a:t>710,000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Private Reimbursements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1,327,500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Medicare and Medicaid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100" dirty="0">
                          <a:effectLst/>
                        </a:rPr>
                        <a:t>1,198,100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67976">
                <a:tc>
                  <a:txBody>
                    <a:bodyPr/>
                    <a:lstStyle/>
                    <a:p>
                      <a:pPr marL="0" marR="0">
                        <a:lnSpc>
                          <a:spcPct val="107000"/>
                        </a:lnSpc>
                        <a:spcBef>
                          <a:spcPts val="0"/>
                        </a:spcBef>
                        <a:spcAft>
                          <a:spcPts val="0"/>
                        </a:spcAft>
                      </a:pPr>
                      <a:r>
                        <a:rPr lang="en-US" sz="1100">
                          <a:effectLst/>
                        </a:rPr>
                        <a:t>Total Expenses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u="dbl">
                          <a:effectLst/>
                        </a:rPr>
                        <a:t>3,235,600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7976">
                <a:tc>
                  <a:txBody>
                    <a:bodyPr/>
                    <a:lstStyle/>
                    <a:p>
                      <a:pPr marL="0" marR="0">
                        <a:lnSpc>
                          <a:spcPct val="107000"/>
                        </a:lnSpc>
                        <a:spcBef>
                          <a:spcPts val="0"/>
                        </a:spcBef>
                        <a:spcAft>
                          <a:spcPts val="0"/>
                        </a:spcAft>
                      </a:pPr>
                      <a:r>
                        <a:rPr lang="en-US" sz="1100">
                          <a:effectLst/>
                        </a:rPr>
                        <a:t>Expenses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Employee Cost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360,880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Incentive Program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Paid Time Off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77,000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Health Care Insurance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99,000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54,100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Food Expenses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1,289,400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Supplies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16,900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Minor Equipment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12,800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Continuing Education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6797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Capital Expenses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5,200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67976">
                <a:tc>
                  <a:txBody>
                    <a:bodyPr/>
                    <a:lstStyle/>
                    <a:p>
                      <a:pPr marL="0" marR="0">
                        <a:lnSpc>
                          <a:spcPct val="107000"/>
                        </a:lnSpc>
                        <a:spcBef>
                          <a:spcPts val="0"/>
                        </a:spcBef>
                        <a:spcAft>
                          <a:spcPts val="0"/>
                        </a:spcAft>
                      </a:pPr>
                      <a:r>
                        <a:rPr lang="en-US" sz="1100">
                          <a:effectLst/>
                        </a:rPr>
                        <a:t>Total Expenses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u="dbl">
                          <a:effectLst/>
                        </a:rPr>
                        <a:t>1,924,280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r h="267976">
                <a:tc>
                  <a:txBody>
                    <a:bodyPr/>
                    <a:lstStyle/>
                    <a:p>
                      <a:pPr marL="0" marR="0">
                        <a:lnSpc>
                          <a:spcPct val="107000"/>
                        </a:lnSpc>
                        <a:spcBef>
                          <a:spcPts val="0"/>
                        </a:spcBef>
                        <a:spcAft>
                          <a:spcPts val="0"/>
                        </a:spcAft>
                      </a:pPr>
                      <a:r>
                        <a:rPr lang="en-US" sz="1100">
                          <a:effectLst/>
                        </a:rPr>
                        <a:t>Final Budget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u="dbl" dirty="0">
                          <a:effectLst/>
                        </a:rPr>
                        <a:t>1,311,320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36708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Contract</a:t>
            </a:r>
          </a:p>
        </p:txBody>
      </p:sp>
      <p:sp>
        <p:nvSpPr>
          <p:cNvPr id="3" name="Content Placeholder 2"/>
          <p:cNvSpPr>
            <a:spLocks noGrp="1"/>
          </p:cNvSpPr>
          <p:nvPr>
            <p:ph idx="1"/>
          </p:nvPr>
        </p:nvSpPr>
        <p:spPr>
          <a:xfrm>
            <a:off x="1069848" y="1907628"/>
            <a:ext cx="10058400" cy="4264572"/>
          </a:xfrm>
        </p:spPr>
        <p:txBody>
          <a:bodyPr>
            <a:normAutofit/>
          </a:bodyPr>
          <a:lstStyle/>
          <a:p>
            <a:r>
              <a:rPr lang="en-US" sz="2400" dirty="0"/>
              <a:t>The employment contract includes salary and benefits.</a:t>
            </a:r>
          </a:p>
          <a:p>
            <a:r>
              <a:rPr lang="en-US" sz="2400" dirty="0"/>
              <a:t>The terms to be negotiated before employment:</a:t>
            </a:r>
          </a:p>
          <a:p>
            <a:pPr lvl="1"/>
            <a:r>
              <a:rPr lang="en-US" sz="2400" dirty="0"/>
              <a:t>Salary</a:t>
            </a:r>
          </a:p>
          <a:p>
            <a:pPr lvl="1"/>
            <a:r>
              <a:rPr lang="en-US" sz="2400" dirty="0"/>
              <a:t>Vacation days</a:t>
            </a:r>
          </a:p>
          <a:p>
            <a:pPr lvl="1"/>
            <a:r>
              <a:rPr lang="en-US" sz="2400" dirty="0"/>
              <a:t>Work schedule</a:t>
            </a:r>
          </a:p>
          <a:p>
            <a:pPr lvl="1"/>
            <a:r>
              <a:rPr lang="en-US" sz="2400" dirty="0"/>
              <a:t>Insurance benefits</a:t>
            </a:r>
          </a:p>
          <a:p>
            <a:pPr lvl="1"/>
            <a:r>
              <a:rPr lang="en-US" sz="2400" dirty="0"/>
              <a:t>Bonus pay</a:t>
            </a:r>
          </a:p>
          <a:p>
            <a:pPr lvl="1"/>
            <a:r>
              <a:rPr lang="en-US" sz="2400" dirty="0"/>
              <a:t>Continuing education amounts</a:t>
            </a:r>
          </a:p>
          <a:p>
            <a:pPr lvl="1"/>
            <a:r>
              <a:rPr lang="en-US" sz="2400" dirty="0"/>
              <a:t>Other benefits</a:t>
            </a:r>
          </a:p>
          <a:p>
            <a:endParaRPr lang="en-US" sz="2400" dirty="0"/>
          </a:p>
        </p:txBody>
      </p:sp>
    </p:spTree>
    <p:extLst>
      <p:ext uri="{BB962C8B-B14F-4D97-AF65-F5344CB8AC3E}">
        <p14:creationId xmlns:p14="http://schemas.microsoft.com/office/powerpoint/2010/main" val="297907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Salary and Other Terms</a:t>
            </a:r>
          </a:p>
        </p:txBody>
      </p:sp>
      <p:sp>
        <p:nvSpPr>
          <p:cNvPr id="3" name="Content Placeholder 2"/>
          <p:cNvSpPr>
            <a:spLocks noGrp="1"/>
          </p:cNvSpPr>
          <p:nvPr>
            <p:ph idx="1"/>
          </p:nvPr>
        </p:nvSpPr>
        <p:spPr/>
        <p:txBody>
          <a:bodyPr>
            <a:normAutofit/>
          </a:bodyPr>
          <a:lstStyle/>
          <a:p>
            <a:pPr marL="0" indent="0">
              <a:buNone/>
            </a:pPr>
            <a:r>
              <a:rPr lang="en-US" sz="2400" dirty="0"/>
              <a:t>Salary</a:t>
            </a:r>
          </a:p>
          <a:p>
            <a:r>
              <a:rPr lang="en-US" sz="2400" dirty="0"/>
              <a:t>Starting salary - $113,930 per year </a:t>
            </a:r>
          </a:p>
          <a:p>
            <a:pPr marL="0" indent="0">
              <a:buNone/>
            </a:pPr>
            <a:r>
              <a:rPr lang="en-US" sz="2400" dirty="0"/>
              <a:t>Terms to be negotiated</a:t>
            </a:r>
          </a:p>
          <a:p>
            <a:r>
              <a:rPr lang="en-US" sz="2400" dirty="0"/>
              <a:t>Vacation days – minimum 2 to 3 week vacation in a work year</a:t>
            </a:r>
          </a:p>
          <a:p>
            <a:r>
              <a:rPr lang="en-US" sz="2400" dirty="0"/>
              <a:t>Work schedule – a flexible 9 to 5 work schedule and a five-day work week</a:t>
            </a:r>
          </a:p>
          <a:p>
            <a:r>
              <a:rPr lang="en-US" sz="2400" dirty="0"/>
              <a:t>Annual salary increases – a 6% annual salary boost</a:t>
            </a:r>
          </a:p>
          <a:p>
            <a:r>
              <a:rPr lang="en-US" sz="2400" dirty="0"/>
              <a:t>Part time - hourly rates of $38.30 for outpatient care and $39.60 for inpatient care</a:t>
            </a:r>
          </a:p>
          <a:p>
            <a:endParaRPr lang="en-US" sz="2400" dirty="0"/>
          </a:p>
        </p:txBody>
      </p:sp>
    </p:spTree>
    <p:extLst>
      <p:ext uri="{BB962C8B-B14F-4D97-AF65-F5344CB8AC3E}">
        <p14:creationId xmlns:p14="http://schemas.microsoft.com/office/powerpoint/2010/main" val="328566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sp>
        <p:nvSpPr>
          <p:cNvPr id="3" name="Content Placeholder 2"/>
          <p:cNvSpPr>
            <a:spLocks noGrp="1"/>
          </p:cNvSpPr>
          <p:nvPr>
            <p:ph idx="1"/>
          </p:nvPr>
        </p:nvSpPr>
        <p:spPr>
          <a:xfrm>
            <a:off x="1063752" y="1813034"/>
            <a:ext cx="9386534" cy="4560334"/>
          </a:xfrm>
        </p:spPr>
        <p:txBody>
          <a:bodyPr>
            <a:normAutofit fontScale="92500" lnSpcReduction="10000"/>
          </a:bodyPr>
          <a:lstStyle/>
          <a:p>
            <a:r>
              <a:rPr lang="en-US" dirty="0"/>
              <a:t>Administrative time </a:t>
            </a:r>
          </a:p>
          <a:p>
            <a:r>
              <a:rPr lang="en-US" dirty="0"/>
              <a:t>Reimbursement for conferences</a:t>
            </a:r>
          </a:p>
          <a:p>
            <a:r>
              <a:rPr lang="en-US" dirty="0"/>
              <a:t>Education leave/days</a:t>
            </a:r>
          </a:p>
          <a:p>
            <a:r>
              <a:rPr lang="en-US" dirty="0"/>
              <a:t>Shadowing and orientation time</a:t>
            </a:r>
          </a:p>
          <a:p>
            <a:r>
              <a:rPr lang="en-US" dirty="0"/>
              <a:t>Modified work schedule</a:t>
            </a:r>
          </a:p>
          <a:p>
            <a:r>
              <a:rPr lang="en-US" dirty="0"/>
              <a:t>Licensure reimbursement</a:t>
            </a:r>
          </a:p>
          <a:p>
            <a:r>
              <a:rPr lang="en-US" dirty="0"/>
              <a:t>Professional leave</a:t>
            </a:r>
          </a:p>
          <a:p>
            <a:r>
              <a:rPr lang="en-US" dirty="0"/>
              <a:t>Fitness benefits</a:t>
            </a:r>
          </a:p>
          <a:p>
            <a:r>
              <a:rPr lang="en-US" dirty="0"/>
              <a:t>Relocation bonus</a:t>
            </a:r>
          </a:p>
          <a:p>
            <a:r>
              <a:rPr lang="en-US" dirty="0"/>
              <a:t>Professional organization membership</a:t>
            </a:r>
          </a:p>
          <a:p>
            <a:r>
              <a:rPr lang="en-US" dirty="0"/>
              <a:t>Signing bonus</a:t>
            </a:r>
          </a:p>
          <a:p>
            <a:r>
              <a:rPr lang="en-US" dirty="0"/>
              <a:t>Retirement </a:t>
            </a:r>
          </a:p>
        </p:txBody>
      </p:sp>
    </p:spTree>
    <p:extLst>
      <p:ext uri="{BB962C8B-B14F-4D97-AF65-F5344CB8AC3E}">
        <p14:creationId xmlns:p14="http://schemas.microsoft.com/office/powerpoint/2010/main" val="68591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281106"/>
          </a:xfrm>
        </p:spPr>
        <p:txBody>
          <a:bodyPr/>
          <a:lstStyle/>
          <a:p>
            <a:r>
              <a:rPr lang="en-US" dirty="0"/>
              <a:t>Insurance Benefits</a:t>
            </a:r>
          </a:p>
        </p:txBody>
      </p:sp>
      <p:sp>
        <p:nvSpPr>
          <p:cNvPr id="3" name="Content Placeholder 2"/>
          <p:cNvSpPr>
            <a:spLocks noGrp="1"/>
          </p:cNvSpPr>
          <p:nvPr>
            <p:ph idx="1"/>
          </p:nvPr>
        </p:nvSpPr>
        <p:spPr/>
        <p:txBody>
          <a:bodyPr>
            <a:normAutofit/>
          </a:bodyPr>
          <a:lstStyle/>
          <a:p>
            <a:r>
              <a:rPr lang="en-US" sz="2400" dirty="0"/>
              <a:t>Life insurance </a:t>
            </a:r>
          </a:p>
          <a:p>
            <a:r>
              <a:rPr lang="en-US" sz="2400" dirty="0"/>
              <a:t>Disability insurance </a:t>
            </a:r>
          </a:p>
          <a:p>
            <a:r>
              <a:rPr lang="en-US" sz="2400" dirty="0"/>
              <a:t>Malpractice insurance </a:t>
            </a:r>
          </a:p>
          <a:p>
            <a:r>
              <a:rPr lang="en-US" sz="2400" dirty="0"/>
              <a:t>Health insurance, including:</a:t>
            </a:r>
          </a:p>
          <a:p>
            <a:pPr lvl="1"/>
            <a:r>
              <a:rPr lang="en-US" sz="2800" dirty="0"/>
              <a:t>Medical</a:t>
            </a:r>
          </a:p>
          <a:p>
            <a:pPr lvl="1"/>
            <a:r>
              <a:rPr lang="en-US" sz="2800" dirty="0"/>
              <a:t>Dental</a:t>
            </a:r>
          </a:p>
          <a:p>
            <a:pPr lvl="1"/>
            <a:r>
              <a:rPr lang="en-US" sz="2800" dirty="0"/>
              <a:t>Vision</a:t>
            </a:r>
          </a:p>
          <a:p>
            <a:pPr lvl="1"/>
            <a:r>
              <a:rPr lang="en-US" sz="2800" dirty="0"/>
              <a:t>Prescription</a:t>
            </a:r>
          </a:p>
          <a:p>
            <a:endParaRPr lang="en-US" sz="2400" dirty="0"/>
          </a:p>
          <a:p>
            <a:endParaRPr lang="en-US" sz="2400" dirty="0"/>
          </a:p>
        </p:txBody>
      </p:sp>
    </p:spTree>
    <p:extLst>
      <p:ext uri="{BB962C8B-B14F-4D97-AF65-F5344CB8AC3E}">
        <p14:creationId xmlns:p14="http://schemas.microsoft.com/office/powerpoint/2010/main" val="426643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Development/Education Fees</a:t>
            </a:r>
          </a:p>
        </p:txBody>
      </p:sp>
      <p:sp>
        <p:nvSpPr>
          <p:cNvPr id="3" name="Content Placeholder 2"/>
          <p:cNvSpPr>
            <a:spLocks noGrp="1"/>
          </p:cNvSpPr>
          <p:nvPr>
            <p:ph idx="1"/>
          </p:nvPr>
        </p:nvSpPr>
        <p:spPr>
          <a:xfrm>
            <a:off x="1069847" y="2121408"/>
            <a:ext cx="10328621" cy="4050792"/>
          </a:xfrm>
        </p:spPr>
        <p:txBody>
          <a:bodyPr>
            <a:normAutofit/>
          </a:bodyPr>
          <a:lstStyle/>
          <a:p>
            <a:r>
              <a:rPr lang="en-US" sz="2400" dirty="0"/>
              <a:t>Negotiation for the cost of obtaining the continuing education credits to maintain licensure and certification</a:t>
            </a:r>
          </a:p>
          <a:p>
            <a:r>
              <a:rPr lang="en-US" sz="2400" dirty="0"/>
              <a:t>The payment should include payment for licensure, certification, and DEA number renewal.</a:t>
            </a:r>
          </a:p>
          <a:p>
            <a:r>
              <a:rPr lang="en-US" sz="2400" dirty="0"/>
              <a:t>The fees should cover for courses provided at conferences.</a:t>
            </a:r>
          </a:p>
          <a:p>
            <a:r>
              <a:rPr lang="en-US" sz="2400" dirty="0"/>
              <a:t>The continuing education allowance should range between $1,200 and $4,000. </a:t>
            </a:r>
          </a:p>
          <a:p>
            <a:r>
              <a:rPr lang="en-US" sz="2400" dirty="0"/>
              <a:t>It should cover the travel cost to a conference, conference registration fees, lodging, and food. </a:t>
            </a:r>
          </a:p>
          <a:p>
            <a:endParaRPr lang="en-US" sz="2400" dirty="0"/>
          </a:p>
        </p:txBody>
      </p:sp>
    </p:spTree>
    <p:extLst>
      <p:ext uri="{BB962C8B-B14F-4D97-AF65-F5344CB8AC3E}">
        <p14:creationId xmlns:p14="http://schemas.microsoft.com/office/powerpoint/2010/main" val="288075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44623"/>
          </a:xfrm>
        </p:spPr>
        <p:txBody>
          <a:bodyPr/>
          <a:lstStyle/>
          <a:p>
            <a:r>
              <a:rPr lang="en-US" dirty="0"/>
              <a:t>Introduction</a:t>
            </a:r>
          </a:p>
        </p:txBody>
      </p:sp>
      <p:sp>
        <p:nvSpPr>
          <p:cNvPr id="3" name="Content Placeholder 2"/>
          <p:cNvSpPr>
            <a:spLocks noGrp="1"/>
          </p:cNvSpPr>
          <p:nvPr>
            <p:ph idx="1"/>
          </p:nvPr>
        </p:nvSpPr>
        <p:spPr>
          <a:xfrm>
            <a:off x="1066800" y="1699838"/>
            <a:ext cx="10058400" cy="4393910"/>
          </a:xfrm>
        </p:spPr>
        <p:txBody>
          <a:bodyPr>
            <a:normAutofit/>
          </a:bodyPr>
          <a:lstStyle/>
          <a:p>
            <a:r>
              <a:rPr lang="en-US" sz="2400" dirty="0"/>
              <a:t>I am an APRN working as a primary care provider offering preventative care.</a:t>
            </a:r>
          </a:p>
          <a:p>
            <a:r>
              <a:rPr lang="en-US" sz="2400" dirty="0"/>
              <a:t>As an APRN, roles and responsibilities include:</a:t>
            </a:r>
          </a:p>
          <a:p>
            <a:pPr lvl="1"/>
            <a:r>
              <a:rPr lang="en-US" sz="2400" dirty="0"/>
              <a:t>Treating and diagnosing illnesses</a:t>
            </a:r>
          </a:p>
          <a:p>
            <a:pPr lvl="1"/>
            <a:r>
              <a:rPr lang="en-US" sz="2400" dirty="0"/>
              <a:t>Advising the public on health issues</a:t>
            </a:r>
          </a:p>
          <a:p>
            <a:pPr lvl="1"/>
            <a:r>
              <a:rPr lang="en-US" sz="2400" dirty="0"/>
              <a:t>Managing chronic diseases</a:t>
            </a:r>
          </a:p>
          <a:p>
            <a:pPr lvl="1"/>
            <a:r>
              <a:rPr lang="en-US" sz="2400" dirty="0"/>
              <a:t>Engaging in continuous education</a:t>
            </a:r>
          </a:p>
          <a:p>
            <a:pPr lvl="1"/>
            <a:r>
              <a:rPr lang="en-US" sz="2400" dirty="0"/>
              <a:t>Participating in the professions growth and development through research</a:t>
            </a:r>
          </a:p>
          <a:p>
            <a:endParaRPr lang="en-US" sz="2400" dirty="0"/>
          </a:p>
        </p:txBody>
      </p:sp>
    </p:spTree>
    <p:extLst>
      <p:ext uri="{BB962C8B-B14F-4D97-AF65-F5344CB8AC3E}">
        <p14:creationId xmlns:p14="http://schemas.microsoft.com/office/powerpoint/2010/main" val="191271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71833"/>
            <a:ext cx="10058400" cy="1249575"/>
          </a:xfrm>
        </p:spPr>
        <p:txBody>
          <a:bodyPr/>
          <a:lstStyle/>
          <a:p>
            <a:r>
              <a:rPr lang="en-US" dirty="0"/>
              <a:t>Professional Journals</a:t>
            </a:r>
          </a:p>
        </p:txBody>
      </p:sp>
      <p:sp>
        <p:nvSpPr>
          <p:cNvPr id="3" name="Content Placeholder 2"/>
          <p:cNvSpPr>
            <a:spLocks noGrp="1"/>
          </p:cNvSpPr>
          <p:nvPr>
            <p:ph idx="1"/>
          </p:nvPr>
        </p:nvSpPr>
        <p:spPr/>
        <p:txBody>
          <a:bodyPr>
            <a:normAutofit/>
          </a:bodyPr>
          <a:lstStyle/>
          <a:p>
            <a:pPr marL="0" indent="0">
              <a:buNone/>
            </a:pPr>
            <a:r>
              <a:rPr lang="en-US" sz="2400" dirty="0"/>
              <a:t>Free access to or office subscription to:</a:t>
            </a:r>
          </a:p>
          <a:p>
            <a:r>
              <a:rPr lang="en-US" sz="2400" dirty="0"/>
              <a:t>Journal of the American Association of Nurses</a:t>
            </a:r>
          </a:p>
          <a:p>
            <a:r>
              <a:rPr lang="en-US" sz="2400" dirty="0"/>
              <a:t>American Journal of Nursing </a:t>
            </a:r>
          </a:p>
          <a:p>
            <a:r>
              <a:rPr lang="en-US" sz="2400" dirty="0"/>
              <a:t>Journal of Advanced Nursing </a:t>
            </a:r>
          </a:p>
          <a:p>
            <a:r>
              <a:rPr lang="en-US" sz="2400" dirty="0"/>
              <a:t>Journal of Nursing Education</a:t>
            </a:r>
          </a:p>
          <a:p>
            <a:r>
              <a:rPr lang="en-US" sz="2400" dirty="0"/>
              <a:t>Journal of the American Association of Nurse Practitioners </a:t>
            </a:r>
          </a:p>
        </p:txBody>
      </p:sp>
    </p:spTree>
    <p:extLst>
      <p:ext uri="{BB962C8B-B14F-4D97-AF65-F5344CB8AC3E}">
        <p14:creationId xmlns:p14="http://schemas.microsoft.com/office/powerpoint/2010/main" val="140634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93228"/>
            <a:ext cx="10058400" cy="1100748"/>
          </a:xfrm>
        </p:spPr>
        <p:txBody>
          <a:bodyPr/>
          <a:lstStyle/>
          <a:p>
            <a:r>
              <a:rPr lang="en-US" dirty="0"/>
              <a:t>Legal Considerations for APRN</a:t>
            </a:r>
          </a:p>
        </p:txBody>
      </p:sp>
      <p:pic>
        <p:nvPicPr>
          <p:cNvPr id="5" name="Picture 4"/>
          <p:cNvPicPr>
            <a:picLocks noChangeAspect="1"/>
          </p:cNvPicPr>
          <p:nvPr/>
        </p:nvPicPr>
        <p:blipFill rotWithShape="1">
          <a:blip r:embed="rId3"/>
          <a:srcRect t="16428" b="39286"/>
          <a:stretch/>
        </p:blipFill>
        <p:spPr>
          <a:xfrm>
            <a:off x="6455416" y="2228849"/>
            <a:ext cx="5578929" cy="2400301"/>
          </a:xfrm>
          <a:prstGeom prst="rect">
            <a:avLst/>
          </a:prstGeom>
        </p:spPr>
      </p:pic>
      <p:sp>
        <p:nvSpPr>
          <p:cNvPr id="3" name="Content Placeholder 2"/>
          <p:cNvSpPr>
            <a:spLocks noGrp="1"/>
          </p:cNvSpPr>
          <p:nvPr>
            <p:ph idx="1"/>
          </p:nvPr>
        </p:nvSpPr>
        <p:spPr/>
        <p:txBody>
          <a:bodyPr>
            <a:normAutofit/>
          </a:bodyPr>
          <a:lstStyle/>
          <a:p>
            <a:pPr marL="0" indent="0">
              <a:buNone/>
            </a:pPr>
            <a:r>
              <a:rPr lang="en-US" sz="2400" dirty="0"/>
              <a:t>Key legal considerations include:</a:t>
            </a:r>
          </a:p>
          <a:p>
            <a:r>
              <a:rPr lang="en-US" sz="2400" dirty="0"/>
              <a:t>Informed consent </a:t>
            </a:r>
          </a:p>
          <a:p>
            <a:r>
              <a:rPr lang="en-US" sz="2400" dirty="0"/>
              <a:t>Health information security </a:t>
            </a:r>
          </a:p>
          <a:p>
            <a:r>
              <a:rPr lang="en-US" sz="2400" dirty="0"/>
              <a:t>Privacy and confidentiality</a:t>
            </a:r>
          </a:p>
          <a:p>
            <a:r>
              <a:rPr lang="en-US" sz="2400" dirty="0"/>
              <a:t>Standard of care</a:t>
            </a:r>
          </a:p>
          <a:p>
            <a:r>
              <a:rPr lang="en-US" sz="2400" dirty="0"/>
              <a:t>Assignment, delegation, and supervision </a:t>
            </a:r>
          </a:p>
          <a:p>
            <a:r>
              <a:rPr lang="en-US" sz="2400" dirty="0"/>
              <a:t>Advanced directives</a:t>
            </a:r>
          </a:p>
          <a:p>
            <a:endParaRPr lang="en-US" sz="2400" dirty="0"/>
          </a:p>
          <a:p>
            <a:endParaRPr lang="en-US" sz="2400" dirty="0"/>
          </a:p>
          <a:p>
            <a:endParaRPr lang="en-US" sz="2400" dirty="0"/>
          </a:p>
        </p:txBody>
      </p:sp>
    </p:spTree>
    <p:extLst>
      <p:ext uri="{BB962C8B-B14F-4D97-AF65-F5344CB8AC3E}">
        <p14:creationId xmlns:p14="http://schemas.microsoft.com/office/powerpoint/2010/main" val="573569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882868"/>
            <a:ext cx="10058400" cy="1211107"/>
          </a:xfrm>
        </p:spPr>
        <p:txBody>
          <a:bodyPr/>
          <a:lstStyle/>
          <a:p>
            <a:r>
              <a:rPr lang="en-US" dirty="0"/>
              <a:t>Legal Considerations Cont’d</a:t>
            </a:r>
          </a:p>
        </p:txBody>
      </p:sp>
      <p:sp>
        <p:nvSpPr>
          <p:cNvPr id="3" name="Content Placeholder 2"/>
          <p:cNvSpPr>
            <a:spLocks noGrp="1"/>
          </p:cNvSpPr>
          <p:nvPr>
            <p:ph idx="1"/>
          </p:nvPr>
        </p:nvSpPr>
        <p:spPr/>
        <p:txBody>
          <a:bodyPr>
            <a:normAutofit/>
          </a:bodyPr>
          <a:lstStyle/>
          <a:p>
            <a:pPr marL="0" indent="0">
              <a:buNone/>
            </a:pPr>
            <a:r>
              <a:rPr lang="en-US" sz="2400" dirty="0"/>
              <a:t>Legal issues can arise from:</a:t>
            </a:r>
          </a:p>
          <a:p>
            <a:r>
              <a:rPr lang="en-US" sz="2400" dirty="0"/>
              <a:t>Myths about health care associated with particular cultural values and beliefs</a:t>
            </a:r>
          </a:p>
          <a:p>
            <a:r>
              <a:rPr lang="en-US" sz="2400" dirty="0"/>
              <a:t>Legal limits for practice or extent of APRN practice</a:t>
            </a:r>
          </a:p>
          <a:p>
            <a:r>
              <a:rPr lang="en-US" sz="2400" dirty="0"/>
              <a:t>Physician’s orders</a:t>
            </a:r>
          </a:p>
          <a:p>
            <a:r>
              <a:rPr lang="en-US" sz="2400" dirty="0"/>
              <a:t>APRN liability, Malpractice</a:t>
            </a:r>
          </a:p>
          <a:p>
            <a:r>
              <a:rPr lang="en-US" sz="2400" dirty="0"/>
              <a:t>Agency and state licensing </a:t>
            </a:r>
          </a:p>
          <a:p>
            <a:r>
              <a:rPr lang="en-US" sz="2400" dirty="0"/>
              <a:t>Short staffing </a:t>
            </a:r>
          </a:p>
        </p:txBody>
      </p:sp>
    </p:spTree>
    <p:extLst>
      <p:ext uri="{BB962C8B-B14F-4D97-AF65-F5344CB8AC3E}">
        <p14:creationId xmlns:p14="http://schemas.microsoft.com/office/powerpoint/2010/main" val="308781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622174"/>
            <a:ext cx="10058400" cy="922847"/>
          </a:xfrm>
        </p:spPr>
        <p:txBody>
          <a:bodyPr/>
          <a:lstStyle/>
          <a:p>
            <a:r>
              <a:rPr lang="en-US" dirty="0"/>
              <a:t>Ethical Considerations for APRN</a:t>
            </a:r>
          </a:p>
        </p:txBody>
      </p:sp>
      <p:sp>
        <p:nvSpPr>
          <p:cNvPr id="3" name="Content Placeholder 2"/>
          <p:cNvSpPr>
            <a:spLocks noGrp="1"/>
          </p:cNvSpPr>
          <p:nvPr>
            <p:ph sz="half" idx="1"/>
          </p:nvPr>
        </p:nvSpPr>
        <p:spPr>
          <a:xfrm>
            <a:off x="1063752" y="1926970"/>
            <a:ext cx="4388114" cy="4308856"/>
          </a:xfrm>
        </p:spPr>
        <p:txBody>
          <a:bodyPr>
            <a:normAutofit/>
          </a:bodyPr>
          <a:lstStyle/>
          <a:p>
            <a:pPr marL="0" indent="0">
              <a:buNone/>
            </a:pPr>
            <a:r>
              <a:rPr lang="en-US" dirty="0"/>
              <a:t>Ethical considerations include:</a:t>
            </a:r>
          </a:p>
          <a:p>
            <a:r>
              <a:rPr lang="en-US" dirty="0"/>
              <a:t>Justice </a:t>
            </a:r>
          </a:p>
          <a:p>
            <a:r>
              <a:rPr lang="en-US" dirty="0"/>
              <a:t>Beneficence</a:t>
            </a:r>
          </a:p>
          <a:p>
            <a:r>
              <a:rPr lang="en-US" dirty="0"/>
              <a:t>Nonmaleficence </a:t>
            </a:r>
          </a:p>
          <a:p>
            <a:r>
              <a:rPr lang="en-US" dirty="0"/>
              <a:t>Accountability </a:t>
            </a:r>
          </a:p>
          <a:p>
            <a:r>
              <a:rPr lang="en-US" dirty="0"/>
              <a:t>Fidelity</a:t>
            </a:r>
          </a:p>
          <a:p>
            <a:r>
              <a:rPr lang="en-US" dirty="0"/>
              <a:t>Autonomy</a:t>
            </a:r>
          </a:p>
          <a:p>
            <a:r>
              <a:rPr lang="en-US" dirty="0"/>
              <a:t>Veracity</a:t>
            </a:r>
          </a:p>
          <a:p>
            <a:pPr marL="0" indent="0">
              <a:buNone/>
            </a:pPr>
            <a:endParaRPr lang="en-US" dirty="0"/>
          </a:p>
        </p:txBody>
      </p:sp>
      <p:pic>
        <p:nvPicPr>
          <p:cNvPr id="5" name="Content Placeholder 4"/>
          <p:cNvPicPr>
            <a:picLocks noGrp="1" noChangeAspect="1"/>
          </p:cNvPicPr>
          <p:nvPr>
            <p:ph sz="half" idx="2"/>
          </p:nvPr>
        </p:nvPicPr>
        <p:blipFill>
          <a:blip r:embed="rId3"/>
          <a:stretch>
            <a:fillRect/>
          </a:stretch>
        </p:blipFill>
        <p:spPr>
          <a:xfrm>
            <a:off x="4138269" y="2352639"/>
            <a:ext cx="7126474" cy="2834640"/>
          </a:xfrm>
          <a:prstGeom prst="rect">
            <a:avLst/>
          </a:prstGeom>
        </p:spPr>
      </p:pic>
    </p:spTree>
    <p:extLst>
      <p:ext uri="{BB962C8B-B14F-4D97-AF65-F5344CB8AC3E}">
        <p14:creationId xmlns:p14="http://schemas.microsoft.com/office/powerpoint/2010/main" val="1235369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Considerations Cont’d </a:t>
            </a:r>
          </a:p>
        </p:txBody>
      </p:sp>
      <p:sp>
        <p:nvSpPr>
          <p:cNvPr id="3" name="Content Placeholder 2"/>
          <p:cNvSpPr>
            <a:spLocks noGrp="1"/>
          </p:cNvSpPr>
          <p:nvPr>
            <p:ph idx="1"/>
          </p:nvPr>
        </p:nvSpPr>
        <p:spPr>
          <a:xfrm>
            <a:off x="1069848" y="2121408"/>
            <a:ext cx="10058400" cy="3554178"/>
          </a:xfrm>
        </p:spPr>
        <p:txBody>
          <a:bodyPr>
            <a:normAutofit/>
          </a:bodyPr>
          <a:lstStyle/>
          <a:p>
            <a:r>
              <a:rPr lang="en-US" sz="2400" dirty="0"/>
              <a:t>Interprofessional collaboration</a:t>
            </a:r>
          </a:p>
          <a:p>
            <a:r>
              <a:rPr lang="en-US" sz="2400" dirty="0"/>
              <a:t>Advocacy </a:t>
            </a:r>
          </a:p>
          <a:p>
            <a:r>
              <a:rPr lang="en-US" sz="2400" dirty="0"/>
              <a:t>Performance improvement and risk management </a:t>
            </a:r>
          </a:p>
          <a:p>
            <a:r>
              <a:rPr lang="en-US" sz="2400" dirty="0"/>
              <a:t>Referrals </a:t>
            </a:r>
          </a:p>
          <a:p>
            <a:r>
              <a:rPr lang="en-US" sz="2400" dirty="0"/>
              <a:t>Error reporting </a:t>
            </a:r>
          </a:p>
          <a:p>
            <a:r>
              <a:rPr lang="en-US" sz="2400" dirty="0"/>
              <a:t>Continuing education </a:t>
            </a:r>
          </a:p>
        </p:txBody>
      </p:sp>
    </p:spTree>
    <p:extLst>
      <p:ext uri="{BB962C8B-B14F-4D97-AF65-F5344CB8AC3E}">
        <p14:creationId xmlns:p14="http://schemas.microsoft.com/office/powerpoint/2010/main" val="685762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835572"/>
            <a:ext cx="10058400" cy="1258404"/>
          </a:xfrm>
        </p:spPr>
        <p:txBody>
          <a:bodyPr>
            <a:normAutofit fontScale="90000"/>
          </a:bodyPr>
          <a:lstStyle/>
          <a:p>
            <a:r>
              <a:rPr lang="en-US" dirty="0"/>
              <a:t>Contractual Considerations for APRN</a:t>
            </a:r>
          </a:p>
        </p:txBody>
      </p:sp>
      <p:sp>
        <p:nvSpPr>
          <p:cNvPr id="3" name="Content Placeholder 2"/>
          <p:cNvSpPr>
            <a:spLocks noGrp="1"/>
          </p:cNvSpPr>
          <p:nvPr>
            <p:ph idx="1"/>
          </p:nvPr>
        </p:nvSpPr>
        <p:spPr>
          <a:xfrm>
            <a:off x="1069848" y="2336872"/>
            <a:ext cx="9224334" cy="3685556"/>
          </a:xfrm>
        </p:spPr>
        <p:txBody>
          <a:bodyPr>
            <a:normAutofit fontScale="92500" lnSpcReduction="20000"/>
          </a:bodyPr>
          <a:lstStyle/>
          <a:p>
            <a:pPr marL="0" indent="0">
              <a:buNone/>
            </a:pPr>
            <a:r>
              <a:rPr lang="en-US" dirty="0"/>
              <a:t>Contractual considerations include: </a:t>
            </a:r>
          </a:p>
          <a:p>
            <a:r>
              <a:rPr lang="en-US" dirty="0"/>
              <a:t>Salary</a:t>
            </a:r>
          </a:p>
          <a:p>
            <a:r>
              <a:rPr lang="en-US" dirty="0"/>
              <a:t>Bonuses</a:t>
            </a:r>
          </a:p>
          <a:p>
            <a:r>
              <a:rPr lang="en-US" dirty="0"/>
              <a:t>Continuing education allowance</a:t>
            </a:r>
          </a:p>
          <a:p>
            <a:r>
              <a:rPr lang="en-US" dirty="0"/>
              <a:t>Insurance benefits</a:t>
            </a:r>
          </a:p>
          <a:p>
            <a:r>
              <a:rPr lang="en-US" dirty="0"/>
              <a:t>Retirement benefits</a:t>
            </a:r>
          </a:p>
          <a:p>
            <a:r>
              <a:rPr lang="en-US" dirty="0"/>
              <a:t>Schedule flexibility</a:t>
            </a:r>
          </a:p>
          <a:p>
            <a:r>
              <a:rPr lang="en-US" dirty="0"/>
              <a:t>Vacation days </a:t>
            </a:r>
          </a:p>
          <a:p>
            <a:r>
              <a:rPr lang="en-US" dirty="0"/>
              <a:t>Sick leave</a:t>
            </a:r>
          </a:p>
          <a:p>
            <a:r>
              <a:rPr lang="en-US" dirty="0"/>
              <a:t>Travel allowance</a:t>
            </a:r>
          </a:p>
        </p:txBody>
      </p:sp>
    </p:spTree>
    <p:extLst>
      <p:ext uri="{BB962C8B-B14F-4D97-AF65-F5344CB8AC3E}">
        <p14:creationId xmlns:p14="http://schemas.microsoft.com/office/powerpoint/2010/main" val="3191172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628166" cy="1281106"/>
          </a:xfrm>
        </p:spPr>
        <p:txBody>
          <a:bodyPr/>
          <a:lstStyle/>
          <a:p>
            <a:r>
              <a:rPr lang="en-US" dirty="0"/>
              <a:t>Contractual Considerations Cont’d</a:t>
            </a:r>
          </a:p>
        </p:txBody>
      </p:sp>
      <p:sp>
        <p:nvSpPr>
          <p:cNvPr id="3" name="Content Placeholder 2"/>
          <p:cNvSpPr>
            <a:spLocks noGrp="1"/>
          </p:cNvSpPr>
          <p:nvPr>
            <p:ph idx="1"/>
          </p:nvPr>
        </p:nvSpPr>
        <p:spPr>
          <a:xfrm>
            <a:off x="1184818" y="1765738"/>
            <a:ext cx="10052993" cy="4521128"/>
          </a:xfrm>
        </p:spPr>
        <p:txBody>
          <a:bodyPr>
            <a:normAutofit/>
          </a:bodyPr>
          <a:lstStyle/>
          <a:p>
            <a:pPr marL="0" indent="0">
              <a:buNone/>
            </a:pPr>
            <a:r>
              <a:rPr lang="en-US" dirty="0"/>
              <a:t>Whether:</a:t>
            </a:r>
          </a:p>
          <a:p>
            <a:r>
              <a:rPr lang="en-US" dirty="0"/>
              <a:t>Position is salaried, per-hour, per-day, or per-patient</a:t>
            </a:r>
          </a:p>
          <a:p>
            <a:r>
              <a:rPr lang="en-US" dirty="0"/>
              <a:t>The worth of services is based on practice charges per patient visit and the expected patient load</a:t>
            </a:r>
          </a:p>
          <a:p>
            <a:r>
              <a:rPr lang="en-US" dirty="0"/>
              <a:t>The APRN is expected to take a call and the percentage of the salary attributed to the call</a:t>
            </a:r>
          </a:p>
          <a:p>
            <a:r>
              <a:rPr lang="en-US" dirty="0"/>
              <a:t>The APRN is expected to conduct hospital rounds, and how the revenues to the activity are figured into the salary</a:t>
            </a:r>
          </a:p>
          <a:p>
            <a:r>
              <a:rPr lang="en-US" dirty="0"/>
              <a:t>The APRN can practice at full extent of the scope of practice</a:t>
            </a:r>
          </a:p>
          <a:p>
            <a:r>
              <a:rPr lang="en-US" dirty="0"/>
              <a:t>There are barriers in state laws and regulations</a:t>
            </a:r>
          </a:p>
          <a:p>
            <a:r>
              <a:rPr lang="en-US" dirty="0"/>
              <a:t>APRN can practice beyond the scope of practice</a:t>
            </a:r>
          </a:p>
          <a:p>
            <a:endParaRPr lang="en-US" dirty="0"/>
          </a:p>
          <a:p>
            <a:endParaRPr lang="en-US" dirty="0"/>
          </a:p>
        </p:txBody>
      </p:sp>
    </p:spTree>
    <p:extLst>
      <p:ext uri="{BB962C8B-B14F-4D97-AF65-F5344CB8AC3E}">
        <p14:creationId xmlns:p14="http://schemas.microsoft.com/office/powerpoint/2010/main" val="2668307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063752" y="1982869"/>
            <a:ext cx="9613861" cy="4390499"/>
          </a:xfrm>
        </p:spPr>
        <p:txBody>
          <a:bodyPr>
            <a:normAutofit fontScale="92500" lnSpcReduction="20000"/>
          </a:bodyPr>
          <a:lstStyle/>
          <a:p>
            <a:r>
              <a:rPr lang="en-US" dirty="0" err="1"/>
              <a:t>Doquesne</a:t>
            </a:r>
            <a:r>
              <a:rPr lang="en-US" dirty="0"/>
              <a:t> University. (2021, February 10). Contract Negotiation for Nurse Practitioners: Tips, Resources, and Salary Calculator. https://onlinenursing.duq.edu/blog/nurse-practitioner-contract-negotiation/</a:t>
            </a:r>
          </a:p>
          <a:p>
            <a:r>
              <a:rPr lang="en-US" dirty="0" err="1"/>
              <a:t>Gandolf</a:t>
            </a:r>
            <a:r>
              <a:rPr lang="en-US" dirty="0"/>
              <a:t>, S. (2019). SWOT: The High-Level Self-Exam that Boosts Your Bottom Line. Healthcare Success. https://healthcaresuccess.com/medical-advertising-agency/swot.html</a:t>
            </a:r>
          </a:p>
          <a:p>
            <a:r>
              <a:rPr lang="en-US" dirty="0"/>
              <a:t>Hahn, J. A., &amp; Cook, W. (2018). Lessons Learned from Nurse Practitioner Independent Practice: A Conversation with a Nurse Practitioner Entrepreneur. Nursing Economics, 36(1), 18-22.</a:t>
            </a:r>
          </a:p>
          <a:p>
            <a:r>
              <a:rPr lang="en-US" dirty="0"/>
              <a:t>Health Careers. (2019, September 19). Guide to Nurse Practitioner Employment Contracts. https://www.healthecareers.com/articles/salary/guide-to-nurse-practitioner-employment-contracts</a:t>
            </a:r>
          </a:p>
          <a:p>
            <a:r>
              <a:rPr lang="en-US" dirty="0"/>
              <a:t>Ikegami, N. (2015). Fee-for-service payment - an evil practice that must be stamped out?. International journal of health policy and management, 4(2), 57–59. https://doi.org/10.15171/ijhpm.2015.26</a:t>
            </a:r>
          </a:p>
        </p:txBody>
      </p:sp>
    </p:spTree>
    <p:extLst>
      <p:ext uri="{BB962C8B-B14F-4D97-AF65-F5344CB8AC3E}">
        <p14:creationId xmlns:p14="http://schemas.microsoft.com/office/powerpoint/2010/main" val="22686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063752" y="2075373"/>
            <a:ext cx="10058400" cy="4050792"/>
          </a:xfrm>
        </p:spPr>
        <p:txBody>
          <a:bodyPr>
            <a:normAutofit/>
          </a:bodyPr>
          <a:lstStyle/>
          <a:p>
            <a:r>
              <a:rPr lang="en-US" dirty="0"/>
              <a:t>Jacobson, L. (2022). Comprehensive Nurse Practitioner Benefits Package (What Benefits Can You Expect?). Nursing Process. https://www.nursingprocess.org/nurse-practitioner-benefits-package.html</a:t>
            </a:r>
          </a:p>
          <a:p>
            <a:r>
              <a:rPr lang="en-US" dirty="0" err="1"/>
              <a:t>Lübbeke</a:t>
            </a:r>
            <a:r>
              <a:rPr lang="en-US" dirty="0"/>
              <a:t>, A., </a:t>
            </a:r>
            <a:r>
              <a:rPr lang="en-US" dirty="0" err="1"/>
              <a:t>Carr</a:t>
            </a:r>
            <a:r>
              <a:rPr lang="en-US" dirty="0"/>
              <a:t>, A. J., &amp; </a:t>
            </a:r>
            <a:r>
              <a:rPr lang="en-US" dirty="0" err="1"/>
              <a:t>Hoffmeyer</a:t>
            </a:r>
            <a:r>
              <a:rPr lang="en-US" dirty="0"/>
              <a:t>, P. (2019). Registry stakeholders. EFORT open reviews, 4(6), 330–336. https://doi.org/10.1302/2058-5241.4.180077</a:t>
            </a:r>
          </a:p>
          <a:p>
            <a:r>
              <a:rPr lang="en-US" dirty="0" err="1"/>
              <a:t>Purcarea</a:t>
            </a:r>
            <a:r>
              <a:rPr lang="en-US" dirty="0"/>
              <a:t>, V. L. (2019). The impact of marketing strategies in healthcare systems. Journal of medicine and life, 12(2), 93–96. https://doi.org/10.25122/jml-2019-1003</a:t>
            </a:r>
          </a:p>
          <a:p>
            <a:r>
              <a:rPr lang="en-US" dirty="0"/>
              <a:t>Registered Nursing.org. (2021, August 13). Ethical Practice: NCLEX-RN. https://www.registerednursing.org/nclex/ethical-practice/</a:t>
            </a:r>
          </a:p>
          <a:p>
            <a:endParaRPr lang="en-US" dirty="0"/>
          </a:p>
        </p:txBody>
      </p:sp>
    </p:spTree>
    <p:extLst>
      <p:ext uri="{BB962C8B-B14F-4D97-AF65-F5344CB8AC3E}">
        <p14:creationId xmlns:p14="http://schemas.microsoft.com/office/powerpoint/2010/main" val="344740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14400"/>
            <a:ext cx="10058400" cy="1179576"/>
          </a:xfrm>
        </p:spPr>
        <p:txBody>
          <a:bodyPr/>
          <a:lstStyle/>
          <a:p>
            <a:r>
              <a:rPr lang="en-US" dirty="0"/>
              <a:t>The APRN as Entrepreneur</a:t>
            </a:r>
          </a:p>
        </p:txBody>
      </p:sp>
      <p:sp>
        <p:nvSpPr>
          <p:cNvPr id="3" name="Content Placeholder 2"/>
          <p:cNvSpPr>
            <a:spLocks noGrp="1"/>
          </p:cNvSpPr>
          <p:nvPr>
            <p:ph idx="1"/>
          </p:nvPr>
        </p:nvSpPr>
        <p:spPr/>
        <p:txBody>
          <a:bodyPr>
            <a:normAutofit/>
          </a:bodyPr>
          <a:lstStyle/>
          <a:p>
            <a:r>
              <a:rPr lang="en-US" sz="2400" dirty="0"/>
              <a:t>APRNs occupy a pivotal position within the health care reform. </a:t>
            </a:r>
          </a:p>
          <a:p>
            <a:r>
              <a:rPr lang="en-US" sz="2400" dirty="0"/>
              <a:t>An APRN can be an entrepreneur to contribute to health care improvement and enhance access to care for the public.</a:t>
            </a:r>
          </a:p>
          <a:p>
            <a:r>
              <a:rPr lang="en-US" sz="2400" dirty="0"/>
              <a:t>APRNs can work as agents of change, combining their entrepreneurial motivation, clinical knowledge and skills, and business knowledge to address the existing patient care gaps in the healthcare system. </a:t>
            </a:r>
          </a:p>
          <a:p>
            <a:r>
              <a:rPr lang="en-US" sz="2400" dirty="0"/>
              <a:t>APRN entrepreneurs can explore clinical practice opportunities, consulting opportunities, educational opportunities, and retail opportunities.   </a:t>
            </a:r>
          </a:p>
          <a:p>
            <a:endParaRPr lang="en-US" sz="2400" dirty="0"/>
          </a:p>
        </p:txBody>
      </p:sp>
    </p:spTree>
    <p:extLst>
      <p:ext uri="{BB962C8B-B14F-4D97-AF65-F5344CB8AC3E}">
        <p14:creationId xmlns:p14="http://schemas.microsoft.com/office/powerpoint/2010/main" val="337032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538" y="680755"/>
            <a:ext cx="9819710" cy="1084983"/>
          </a:xfrm>
        </p:spPr>
        <p:txBody>
          <a:bodyPr/>
          <a:lstStyle/>
          <a:p>
            <a:r>
              <a:rPr lang="en-US" dirty="0"/>
              <a:t>Importance</a:t>
            </a:r>
          </a:p>
        </p:txBody>
      </p:sp>
      <p:sp>
        <p:nvSpPr>
          <p:cNvPr id="3" name="Content Placeholder 2"/>
          <p:cNvSpPr>
            <a:spLocks noGrp="1"/>
          </p:cNvSpPr>
          <p:nvPr>
            <p:ph sz="half" idx="1"/>
          </p:nvPr>
        </p:nvSpPr>
        <p:spPr>
          <a:xfrm>
            <a:off x="1308538" y="2290099"/>
            <a:ext cx="5975131" cy="4083269"/>
          </a:xfrm>
        </p:spPr>
        <p:txBody>
          <a:bodyPr>
            <a:normAutofit lnSpcReduction="10000"/>
          </a:bodyPr>
          <a:lstStyle/>
          <a:p>
            <a:r>
              <a:rPr lang="en-US" sz="2400" dirty="0"/>
              <a:t>Entrepreneurship means that salaried APRNs develop, promote, and deliver innovative healthcare services and nursing practice to address presenting healthcare needs.  </a:t>
            </a:r>
          </a:p>
          <a:p>
            <a:r>
              <a:rPr lang="en-US" sz="2400" dirty="0"/>
              <a:t>Entrepreneurship is increasingly becoming crucial in nursing to address community healthcare needs.</a:t>
            </a:r>
          </a:p>
          <a:p>
            <a:r>
              <a:rPr lang="en-US" sz="2400" dirty="0"/>
              <a:t>Entrepreneurial-minded nurses can ensure care is adequate and necessary.</a:t>
            </a:r>
          </a:p>
          <a:p>
            <a:endParaRPr lang="en-US" sz="2400" dirty="0"/>
          </a:p>
        </p:txBody>
      </p:sp>
      <p:pic>
        <p:nvPicPr>
          <p:cNvPr id="5" name="Content Placeholder 4"/>
          <p:cNvPicPr>
            <a:picLocks noGrp="1" noChangeAspect="1"/>
          </p:cNvPicPr>
          <p:nvPr>
            <p:ph sz="half" idx="2"/>
          </p:nvPr>
        </p:nvPicPr>
        <p:blipFill>
          <a:blip r:embed="rId3"/>
          <a:stretch>
            <a:fillRect/>
          </a:stretch>
        </p:blipFill>
        <p:spPr>
          <a:xfrm>
            <a:off x="7283669" y="2296003"/>
            <a:ext cx="4500130" cy="2609634"/>
          </a:xfrm>
          <a:prstGeom prst="rect">
            <a:avLst/>
          </a:prstGeom>
          <a:ln>
            <a:noFill/>
          </a:ln>
          <a:effectLst>
            <a:softEdge rad="112500"/>
          </a:effectLst>
        </p:spPr>
      </p:pic>
    </p:spTree>
    <p:extLst>
      <p:ext uri="{BB962C8B-B14F-4D97-AF65-F5344CB8AC3E}">
        <p14:creationId xmlns:p14="http://schemas.microsoft.com/office/powerpoint/2010/main" val="287125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Plan</a:t>
            </a:r>
          </a:p>
        </p:txBody>
      </p:sp>
      <p:sp>
        <p:nvSpPr>
          <p:cNvPr id="3" name="Content Placeholder 2"/>
          <p:cNvSpPr>
            <a:spLocks noGrp="1"/>
          </p:cNvSpPr>
          <p:nvPr>
            <p:ph idx="1"/>
          </p:nvPr>
        </p:nvSpPr>
        <p:spPr>
          <a:xfrm>
            <a:off x="1069848" y="1734207"/>
            <a:ext cx="10058400" cy="4437993"/>
          </a:xfrm>
        </p:spPr>
        <p:txBody>
          <a:bodyPr>
            <a:normAutofit/>
          </a:bodyPr>
          <a:lstStyle/>
          <a:p>
            <a:pPr>
              <a:lnSpc>
                <a:spcPct val="100000"/>
              </a:lnSpc>
            </a:pPr>
            <a:r>
              <a:rPr lang="en-US" sz="2400" dirty="0"/>
              <a:t>Mission Statement: To inspire healthier communities by connecting people to quality, affordable, and timely health care services. </a:t>
            </a:r>
          </a:p>
          <a:p>
            <a:pPr>
              <a:lnSpc>
                <a:spcPct val="100000"/>
              </a:lnSpc>
            </a:pPr>
            <a:r>
              <a:rPr lang="en-US" sz="2400" dirty="0"/>
              <a:t>Marketing opportunities:</a:t>
            </a:r>
          </a:p>
          <a:p>
            <a:pPr lvl="1">
              <a:lnSpc>
                <a:spcPct val="100000"/>
              </a:lnSpc>
            </a:pPr>
            <a:r>
              <a:rPr lang="en-US" sz="2400" dirty="0"/>
              <a:t>Build a business to develop and distribute medical products and services</a:t>
            </a:r>
          </a:p>
          <a:p>
            <a:pPr lvl="1">
              <a:lnSpc>
                <a:spcPct val="100000"/>
              </a:lnSpc>
            </a:pPr>
            <a:r>
              <a:rPr lang="en-US" sz="2400" dirty="0"/>
              <a:t>Provide direct patient care and patient advocacy</a:t>
            </a:r>
          </a:p>
          <a:p>
            <a:pPr lvl="1">
              <a:lnSpc>
                <a:spcPct val="100000"/>
              </a:lnSpc>
            </a:pPr>
            <a:r>
              <a:rPr lang="en-US" sz="2400" dirty="0"/>
              <a:t>Educate and train other professionals</a:t>
            </a:r>
          </a:p>
          <a:p>
            <a:pPr lvl="1">
              <a:lnSpc>
                <a:spcPct val="100000"/>
              </a:lnSpc>
            </a:pPr>
            <a:r>
              <a:rPr lang="en-US" sz="2400" dirty="0"/>
              <a:t>Provide health care-related consultation </a:t>
            </a:r>
          </a:p>
        </p:txBody>
      </p:sp>
    </p:spTree>
    <p:extLst>
      <p:ext uri="{BB962C8B-B14F-4D97-AF65-F5344CB8AC3E}">
        <p14:creationId xmlns:p14="http://schemas.microsoft.com/office/powerpoint/2010/main" val="160953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30166"/>
            <a:ext cx="10058400" cy="945931"/>
          </a:xfrm>
        </p:spPr>
        <p:txBody>
          <a:bodyPr/>
          <a:lstStyle/>
          <a:p>
            <a:r>
              <a:rPr lang="en-US" dirty="0"/>
              <a:t>Target Population</a:t>
            </a:r>
          </a:p>
        </p:txBody>
      </p:sp>
      <p:sp>
        <p:nvSpPr>
          <p:cNvPr id="3" name="Content Placeholder 2"/>
          <p:cNvSpPr>
            <a:spLocks noGrp="1"/>
          </p:cNvSpPr>
          <p:nvPr>
            <p:ph sz="half" idx="1"/>
          </p:nvPr>
        </p:nvSpPr>
        <p:spPr>
          <a:xfrm>
            <a:off x="953481" y="2093976"/>
            <a:ext cx="5731098" cy="4269989"/>
          </a:xfrm>
        </p:spPr>
        <p:txBody>
          <a:bodyPr>
            <a:normAutofit/>
          </a:bodyPr>
          <a:lstStyle/>
          <a:p>
            <a:r>
              <a:rPr lang="en-US" dirty="0"/>
              <a:t>Demographics: every US citizen is a target, including children, teenagers, adults, and seniors. All 297 million people or 91.4 percent of the population who utilize healthcare services and are insured are a target. </a:t>
            </a:r>
          </a:p>
          <a:p>
            <a:r>
              <a:rPr lang="en-US" dirty="0"/>
              <a:t>Psychographics: targets the cultural values and beliefs that increase the risk of healthcare issues. The US citizens lifestyles and personalities are considered risk factors for diseases like diabetes. </a:t>
            </a:r>
          </a:p>
          <a:p>
            <a:r>
              <a:rPr lang="en-US" dirty="0"/>
              <a:t>Offerings: quality, consistent, timely, affordable, inclusive, and patient-centered healthcare services.  </a:t>
            </a:r>
          </a:p>
        </p:txBody>
      </p:sp>
      <p:pic>
        <p:nvPicPr>
          <p:cNvPr id="5" name="Content Placeholder 4"/>
          <p:cNvPicPr>
            <a:picLocks noGrp="1" noChangeAspect="1"/>
          </p:cNvPicPr>
          <p:nvPr>
            <p:ph sz="half" idx="2"/>
          </p:nvPr>
        </p:nvPicPr>
        <p:blipFill>
          <a:blip r:embed="rId3"/>
          <a:stretch>
            <a:fillRect/>
          </a:stretch>
        </p:blipFill>
        <p:spPr>
          <a:xfrm>
            <a:off x="6684579" y="2093976"/>
            <a:ext cx="5507421" cy="3200400"/>
          </a:xfrm>
          <a:prstGeom prst="rect">
            <a:avLst/>
          </a:prstGeom>
          <a:ln>
            <a:noFill/>
          </a:ln>
          <a:effectLst>
            <a:softEdge rad="112500"/>
          </a:effectLst>
        </p:spPr>
      </p:pic>
    </p:spTree>
    <p:extLst>
      <p:ext uri="{BB962C8B-B14F-4D97-AF65-F5344CB8AC3E}">
        <p14:creationId xmlns:p14="http://schemas.microsoft.com/office/powerpoint/2010/main" val="200888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90" y="830726"/>
            <a:ext cx="10058400" cy="1091920"/>
          </a:xfrm>
        </p:spPr>
        <p:txBody>
          <a:bodyPr/>
          <a:lstStyle/>
          <a:p>
            <a:r>
              <a:rPr lang="en-US" dirty="0"/>
              <a:t>SWOT Analysis</a:t>
            </a:r>
          </a:p>
        </p:txBody>
      </p:sp>
      <p:sp>
        <p:nvSpPr>
          <p:cNvPr id="3" name="Content Placeholder 2"/>
          <p:cNvSpPr>
            <a:spLocks noGrp="1"/>
          </p:cNvSpPr>
          <p:nvPr>
            <p:ph sz="half" idx="1"/>
          </p:nvPr>
        </p:nvSpPr>
        <p:spPr>
          <a:xfrm>
            <a:off x="1396792" y="2093976"/>
            <a:ext cx="4698358" cy="3933298"/>
          </a:xfrm>
        </p:spPr>
        <p:txBody>
          <a:bodyPr>
            <a:normAutofit/>
          </a:bodyPr>
          <a:lstStyle/>
          <a:p>
            <a:pPr marL="0" indent="0">
              <a:buNone/>
            </a:pPr>
            <a:r>
              <a:rPr lang="en-US" dirty="0"/>
              <a:t>Internal factors:</a:t>
            </a:r>
          </a:p>
          <a:p>
            <a:pPr marL="0" indent="0">
              <a:buNone/>
            </a:pPr>
            <a:r>
              <a:rPr lang="en-US" dirty="0"/>
              <a:t>Strengths </a:t>
            </a:r>
          </a:p>
          <a:p>
            <a:r>
              <a:rPr lang="en-US" dirty="0"/>
              <a:t>Special expertise</a:t>
            </a:r>
          </a:p>
          <a:p>
            <a:r>
              <a:rPr lang="en-US" dirty="0"/>
              <a:t>Excellent reputation</a:t>
            </a:r>
          </a:p>
          <a:p>
            <a:r>
              <a:rPr lang="en-US" dirty="0"/>
              <a:t>Technological advantages </a:t>
            </a:r>
          </a:p>
          <a:p>
            <a:r>
              <a:rPr lang="en-US" dirty="0"/>
              <a:t>Cultural connections</a:t>
            </a:r>
          </a:p>
          <a:p>
            <a:r>
              <a:rPr lang="en-US" dirty="0"/>
              <a:t>Cost advantages</a:t>
            </a:r>
          </a:p>
          <a:p>
            <a:r>
              <a:rPr lang="en-US" dirty="0"/>
              <a:t>Superior location</a:t>
            </a:r>
          </a:p>
        </p:txBody>
      </p:sp>
      <p:sp>
        <p:nvSpPr>
          <p:cNvPr id="4" name="Content Placeholder 3"/>
          <p:cNvSpPr>
            <a:spLocks noGrp="1"/>
          </p:cNvSpPr>
          <p:nvPr>
            <p:ph sz="half" idx="2"/>
          </p:nvPr>
        </p:nvSpPr>
        <p:spPr>
          <a:xfrm>
            <a:off x="6422094" y="2093976"/>
            <a:ext cx="4700058" cy="3599316"/>
          </a:xfrm>
        </p:spPr>
        <p:txBody>
          <a:bodyPr>
            <a:normAutofit/>
          </a:bodyPr>
          <a:lstStyle/>
          <a:p>
            <a:pPr marL="0" indent="0">
              <a:buNone/>
            </a:pPr>
            <a:r>
              <a:rPr lang="en-US" dirty="0"/>
              <a:t>Weaknesses</a:t>
            </a:r>
          </a:p>
          <a:p>
            <a:r>
              <a:rPr lang="en-US" dirty="0"/>
              <a:t>Limited service lines</a:t>
            </a:r>
          </a:p>
          <a:p>
            <a:r>
              <a:rPr lang="en-US" dirty="0"/>
              <a:t>Marketing deficiencies</a:t>
            </a:r>
          </a:p>
          <a:p>
            <a:r>
              <a:rPr lang="en-US" dirty="0"/>
              <a:t>Staff management problems</a:t>
            </a:r>
          </a:p>
          <a:p>
            <a:r>
              <a:rPr lang="en-US" dirty="0"/>
              <a:t>Staff shortages </a:t>
            </a:r>
          </a:p>
          <a:p>
            <a:r>
              <a:rPr lang="en-US" dirty="0"/>
              <a:t>Financial problems </a:t>
            </a:r>
          </a:p>
        </p:txBody>
      </p:sp>
    </p:spTree>
    <p:extLst>
      <p:ext uri="{BB962C8B-B14F-4D97-AF65-F5344CB8AC3E}">
        <p14:creationId xmlns:p14="http://schemas.microsoft.com/office/powerpoint/2010/main" val="248868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Factors</a:t>
            </a:r>
          </a:p>
        </p:txBody>
      </p:sp>
      <p:sp>
        <p:nvSpPr>
          <p:cNvPr id="3" name="Content Placeholder 2"/>
          <p:cNvSpPr>
            <a:spLocks noGrp="1"/>
          </p:cNvSpPr>
          <p:nvPr>
            <p:ph sz="half" idx="1"/>
          </p:nvPr>
        </p:nvSpPr>
        <p:spPr/>
        <p:txBody>
          <a:bodyPr/>
          <a:lstStyle/>
          <a:p>
            <a:pPr marL="0" indent="0">
              <a:buNone/>
            </a:pPr>
            <a:r>
              <a:rPr lang="en-US" dirty="0"/>
              <a:t>Opportunities</a:t>
            </a:r>
          </a:p>
          <a:p>
            <a:r>
              <a:rPr lang="en-US" dirty="0"/>
              <a:t>Technological advances</a:t>
            </a:r>
          </a:p>
          <a:p>
            <a:r>
              <a:rPr lang="en-US" dirty="0"/>
              <a:t>Changes in target population needs and profile</a:t>
            </a:r>
          </a:p>
          <a:p>
            <a:r>
              <a:rPr lang="en-US" dirty="0"/>
              <a:t>Competitor vulnerabilities</a:t>
            </a:r>
          </a:p>
          <a:p>
            <a:r>
              <a:rPr lang="en-US" dirty="0"/>
              <a:t>New market segments</a:t>
            </a:r>
          </a:p>
          <a:p>
            <a:r>
              <a:rPr lang="en-US" dirty="0"/>
              <a:t>Increased number of insured individuals </a:t>
            </a:r>
          </a:p>
        </p:txBody>
      </p:sp>
      <p:sp>
        <p:nvSpPr>
          <p:cNvPr id="4" name="Content Placeholder 3"/>
          <p:cNvSpPr>
            <a:spLocks noGrp="1"/>
          </p:cNvSpPr>
          <p:nvPr>
            <p:ph sz="half" idx="2"/>
          </p:nvPr>
        </p:nvSpPr>
        <p:spPr/>
        <p:txBody>
          <a:bodyPr/>
          <a:lstStyle/>
          <a:p>
            <a:pPr marL="0" indent="0">
              <a:buNone/>
            </a:pPr>
            <a:r>
              <a:rPr lang="en-US" dirty="0"/>
              <a:t>Threats </a:t>
            </a:r>
          </a:p>
          <a:p>
            <a:r>
              <a:rPr lang="en-US" dirty="0"/>
              <a:t>Increased competition</a:t>
            </a:r>
          </a:p>
          <a:p>
            <a:r>
              <a:rPr lang="en-US" dirty="0"/>
              <a:t>Insurance plan changes</a:t>
            </a:r>
          </a:p>
          <a:p>
            <a:r>
              <a:rPr lang="en-US" dirty="0"/>
              <a:t>Adverse demographic changes </a:t>
            </a:r>
          </a:p>
          <a:p>
            <a:r>
              <a:rPr lang="en-US" dirty="0"/>
              <a:t>Economic slowdowns</a:t>
            </a:r>
          </a:p>
          <a:p>
            <a:r>
              <a:rPr lang="en-US" dirty="0"/>
              <a:t>Unfriendly government policies </a:t>
            </a:r>
          </a:p>
        </p:txBody>
      </p:sp>
    </p:spTree>
    <p:extLst>
      <p:ext uri="{BB962C8B-B14F-4D97-AF65-F5344CB8AC3E}">
        <p14:creationId xmlns:p14="http://schemas.microsoft.com/office/powerpoint/2010/main" val="270263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80757"/>
            <a:ext cx="10058400" cy="1202278"/>
          </a:xfrm>
        </p:spPr>
        <p:txBody>
          <a:bodyPr/>
          <a:lstStyle/>
          <a:p>
            <a:r>
              <a:rPr lang="en-US" dirty="0"/>
              <a:t>Marketing Plan</a:t>
            </a:r>
          </a:p>
        </p:txBody>
      </p:sp>
      <p:sp>
        <p:nvSpPr>
          <p:cNvPr id="3" name="Content Placeholder 2"/>
          <p:cNvSpPr>
            <a:spLocks noGrp="1"/>
          </p:cNvSpPr>
          <p:nvPr>
            <p:ph idx="1"/>
          </p:nvPr>
        </p:nvSpPr>
        <p:spPr>
          <a:xfrm>
            <a:off x="1063752" y="2093976"/>
            <a:ext cx="10058400" cy="3983267"/>
          </a:xfrm>
        </p:spPr>
        <p:txBody>
          <a:bodyPr>
            <a:normAutofit/>
          </a:bodyPr>
          <a:lstStyle/>
          <a:p>
            <a:r>
              <a:rPr lang="en-US" sz="2400" dirty="0"/>
              <a:t>The healthcare business targets individuals across all age groups and within the United States. </a:t>
            </a:r>
          </a:p>
          <a:p>
            <a:r>
              <a:rPr lang="en-US" sz="2400" dirty="0"/>
              <a:t>Goals:</a:t>
            </a:r>
          </a:p>
          <a:p>
            <a:pPr lvl="1"/>
            <a:r>
              <a:rPr lang="en-US" sz="2400" dirty="0"/>
              <a:t>Keep patients engaged with relevant, personalized, and prompt outreach</a:t>
            </a:r>
          </a:p>
          <a:p>
            <a:pPr lvl="1"/>
            <a:r>
              <a:rPr lang="en-US" sz="2400" dirty="0"/>
              <a:t>Retain patients and improve loyalty</a:t>
            </a:r>
          </a:p>
          <a:p>
            <a:pPr lvl="1"/>
            <a:r>
              <a:rPr lang="en-US" sz="2400" dirty="0"/>
              <a:t>Facilitate more qualified lead to increase revenue</a:t>
            </a:r>
          </a:p>
          <a:p>
            <a:pPr lvl="1"/>
            <a:r>
              <a:rPr lang="en-US" sz="2400" dirty="0"/>
              <a:t>Increase strategic advantage and attract patients </a:t>
            </a:r>
          </a:p>
          <a:p>
            <a:pPr lvl="1"/>
            <a:r>
              <a:rPr lang="en-US" sz="2400" dirty="0"/>
              <a:t>Gain competitive advantage </a:t>
            </a:r>
          </a:p>
          <a:p>
            <a:endParaRPr lang="en-US" sz="2400" dirty="0"/>
          </a:p>
          <a:p>
            <a:endParaRPr lang="en-US" sz="2400" dirty="0"/>
          </a:p>
        </p:txBody>
      </p:sp>
    </p:spTree>
    <p:extLst>
      <p:ext uri="{BB962C8B-B14F-4D97-AF65-F5344CB8AC3E}">
        <p14:creationId xmlns:p14="http://schemas.microsoft.com/office/powerpoint/2010/main" val="1282923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3478</Words>
  <Application>Microsoft Office PowerPoint</Application>
  <PresentationFormat>Widescreen</PresentationFormat>
  <Paragraphs>324</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Bookman Old Style</vt:lpstr>
      <vt:lpstr>Calibri</vt:lpstr>
      <vt:lpstr>Century Gothic</vt:lpstr>
      <vt:lpstr>Wingdings</vt:lpstr>
      <vt:lpstr>Wood Type</vt:lpstr>
      <vt:lpstr>The APRN as Entrepreneur</vt:lpstr>
      <vt:lpstr>Introduction</vt:lpstr>
      <vt:lpstr>The APRN as Entrepreneur</vt:lpstr>
      <vt:lpstr>Importance</vt:lpstr>
      <vt:lpstr>Business Plan</vt:lpstr>
      <vt:lpstr>Target Population</vt:lpstr>
      <vt:lpstr>SWOT Analysis</vt:lpstr>
      <vt:lpstr>External Factors</vt:lpstr>
      <vt:lpstr>Marketing Plan</vt:lpstr>
      <vt:lpstr>Marketing Strategies</vt:lpstr>
      <vt:lpstr>Key Stakeholders</vt:lpstr>
      <vt:lpstr>Reimbursement</vt:lpstr>
      <vt:lpstr>Insurance Issues</vt:lpstr>
      <vt:lpstr>Budget Plan</vt:lpstr>
      <vt:lpstr>Employment Contract</vt:lpstr>
      <vt:lpstr>Salary and Other Terms</vt:lpstr>
      <vt:lpstr>Benefits</vt:lpstr>
      <vt:lpstr>Insurance Benefits</vt:lpstr>
      <vt:lpstr>Professional Development/Education Fees</vt:lpstr>
      <vt:lpstr>Professional Journals</vt:lpstr>
      <vt:lpstr>Legal Considerations for APRN</vt:lpstr>
      <vt:lpstr>Legal Considerations Cont’d</vt:lpstr>
      <vt:lpstr>Ethical Considerations for APRN</vt:lpstr>
      <vt:lpstr>Ethical Considerations Cont’d </vt:lpstr>
      <vt:lpstr>Contractual Considerations for APRN</vt:lpstr>
      <vt:lpstr>Contractual Considerations Cont’d</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2022-02-21T04:24:19Z</dcterms:created>
  <dcterms:modified xsi:type="dcterms:W3CDTF">2022-02-21T04:27:26Z</dcterms:modified>
</cp:coreProperties>
</file>